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8"/>
  </p:notesMasterIdLst>
  <p:sldIdLst>
    <p:sldId id="256" r:id="rId2"/>
    <p:sldId id="312" r:id="rId3"/>
    <p:sldId id="311" r:id="rId4"/>
    <p:sldId id="286" r:id="rId5"/>
    <p:sldId id="386" r:id="rId6"/>
    <p:sldId id="285" r:id="rId7"/>
    <p:sldId id="284" r:id="rId8"/>
    <p:sldId id="299" r:id="rId9"/>
    <p:sldId id="283" r:id="rId10"/>
    <p:sldId id="387" r:id="rId11"/>
    <p:sldId id="282" r:id="rId12"/>
    <p:sldId id="298" r:id="rId13"/>
    <p:sldId id="281" r:id="rId14"/>
    <p:sldId id="280" r:id="rId15"/>
    <p:sldId id="310" r:id="rId16"/>
    <p:sldId id="279" r:id="rId17"/>
    <p:sldId id="300" r:id="rId18"/>
    <p:sldId id="319" r:id="rId19"/>
    <p:sldId id="363" r:id="rId20"/>
    <p:sldId id="301" r:id="rId21"/>
    <p:sldId id="306" r:id="rId22"/>
    <p:sldId id="360" r:id="rId23"/>
    <p:sldId id="278" r:id="rId24"/>
    <p:sldId id="403" r:id="rId25"/>
    <p:sldId id="404" r:id="rId26"/>
    <p:sldId id="405" r:id="rId27"/>
    <p:sldId id="406" r:id="rId28"/>
    <p:sldId id="407" r:id="rId29"/>
    <p:sldId id="359" r:id="rId30"/>
    <p:sldId id="314" r:id="rId31"/>
    <p:sldId id="303" r:id="rId32"/>
    <p:sldId id="402" r:id="rId33"/>
    <p:sldId id="302" r:id="rId34"/>
    <p:sldId id="357" r:id="rId35"/>
    <p:sldId id="358" r:id="rId36"/>
    <p:sldId id="307" r:id="rId37"/>
    <p:sldId id="308" r:id="rId38"/>
    <p:sldId id="361" r:id="rId39"/>
    <p:sldId id="315" r:id="rId40"/>
    <p:sldId id="322" r:id="rId41"/>
    <p:sldId id="317" r:id="rId42"/>
    <p:sldId id="362" r:id="rId43"/>
    <p:sldId id="318" r:id="rId44"/>
    <p:sldId id="416" r:id="rId45"/>
    <p:sldId id="383" r:id="rId46"/>
    <p:sldId id="353" r:id="rId47"/>
    <p:sldId id="257" r:id="rId48"/>
    <p:sldId id="294" r:id="rId49"/>
    <p:sldId id="378" r:id="rId50"/>
    <p:sldId id="379" r:id="rId51"/>
    <p:sldId id="411" r:id="rId52"/>
    <p:sldId id="412" r:id="rId53"/>
    <p:sldId id="418" r:id="rId54"/>
    <p:sldId id="288" r:id="rId55"/>
    <p:sldId id="289" r:id="rId56"/>
    <p:sldId id="380" r:id="rId57"/>
    <p:sldId id="384" r:id="rId58"/>
    <p:sldId id="290" r:id="rId59"/>
    <p:sldId id="350" r:id="rId60"/>
    <p:sldId id="291" r:id="rId61"/>
    <p:sldId id="292" r:id="rId62"/>
    <p:sldId id="351" r:id="rId63"/>
    <p:sldId id="385" r:id="rId64"/>
    <p:sldId id="296" r:id="rId65"/>
    <p:sldId id="352" r:id="rId66"/>
    <p:sldId id="354" r:id="rId67"/>
    <p:sldId id="356" r:id="rId68"/>
    <p:sldId id="320" r:id="rId69"/>
    <p:sldId id="337" r:id="rId70"/>
    <p:sldId id="382" r:id="rId71"/>
    <p:sldId id="409" r:id="rId72"/>
    <p:sldId id="321" r:id="rId73"/>
    <p:sldId id="395" r:id="rId74"/>
    <p:sldId id="338" r:id="rId75"/>
    <p:sldId id="340" r:id="rId76"/>
    <p:sldId id="369" r:id="rId77"/>
    <p:sldId id="410" r:id="rId78"/>
    <p:sldId id="368" r:id="rId79"/>
    <p:sldId id="408" r:id="rId80"/>
    <p:sldId id="365" r:id="rId81"/>
    <p:sldId id="339" r:id="rId82"/>
    <p:sldId id="419" r:id="rId83"/>
    <p:sldId id="342" r:id="rId84"/>
    <p:sldId id="413" r:id="rId85"/>
    <p:sldId id="420" r:id="rId86"/>
    <p:sldId id="325" r:id="rId87"/>
    <p:sldId id="336" r:id="rId88"/>
    <p:sldId id="335" r:id="rId89"/>
    <p:sldId id="381" r:id="rId90"/>
    <p:sldId id="333" r:id="rId91"/>
    <p:sldId id="334" r:id="rId92"/>
    <p:sldId id="332" r:id="rId93"/>
    <p:sldId id="343" r:id="rId94"/>
    <p:sldId id="392" r:id="rId95"/>
    <p:sldId id="414" r:id="rId96"/>
    <p:sldId id="389" r:id="rId97"/>
    <p:sldId id="396" r:id="rId98"/>
    <p:sldId id="397" r:id="rId99"/>
    <p:sldId id="398" r:id="rId100"/>
    <p:sldId id="399" r:id="rId101"/>
    <p:sldId id="400" r:id="rId102"/>
    <p:sldId id="417" r:id="rId103"/>
    <p:sldId id="394" r:id="rId104"/>
    <p:sldId id="346" r:id="rId105"/>
    <p:sldId id="348" r:id="rId106"/>
    <p:sldId id="393" r:id="rId107"/>
    <p:sldId id="349" r:id="rId108"/>
    <p:sldId id="415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401" r:id="rId117"/>
  </p:sldIdLst>
  <p:sldSz cx="9144000" cy="6858000" type="screen4x3"/>
  <p:notesSz cx="6881813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E7D545-EF10-4D78-9381-BF952A434356}">
  <a:tblStyle styleId="{1DE7D545-EF10-4D78-9381-BF952A43435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D63FFD2-F556-408F-A0B6-47BCB4D8B39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29"/>
    <p:restoredTop sz="95897" autoAdjust="0"/>
  </p:normalViewPr>
  <p:slideViewPr>
    <p:cSldViewPr snapToGrid="0">
      <p:cViewPr varScale="1">
        <p:scale>
          <a:sx n="96" d="100"/>
          <a:sy n="96" d="100"/>
        </p:scale>
        <p:origin x="16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2119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8102" y="0"/>
            <a:ext cx="2982119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50963" y="1162050"/>
            <a:ext cx="4179887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8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8102" y="8829968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21" name="Google Shape;121;p1:notes"/>
          <p:cNvSpPr txBox="1">
            <a:spLocks noGrp="1"/>
          </p:cNvSpPr>
          <p:nvPr>
            <p:ph type="sldNum" idx="12"/>
          </p:nvPr>
        </p:nvSpPr>
        <p:spPr>
          <a:xfrm>
            <a:off x="3898102" y="8829968"/>
            <a:ext cx="2982119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0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65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be232e29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6be232e293_1_16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6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27" name="Google Shape;127;g6be232e293_1_16:notes"/>
          <p:cNvSpPr txBox="1">
            <a:spLocks noGrp="1"/>
          </p:cNvSpPr>
          <p:nvPr>
            <p:ph type="sldNum" idx="12"/>
          </p:nvPr>
        </p:nvSpPr>
        <p:spPr>
          <a:xfrm>
            <a:off x="3898102" y="8829968"/>
            <a:ext cx="29820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3836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be232e29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6be232e293_1_16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6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27" name="Google Shape;127;g6be232e293_1_16:notes"/>
          <p:cNvSpPr txBox="1">
            <a:spLocks noGrp="1"/>
          </p:cNvSpPr>
          <p:nvPr>
            <p:ph type="sldNum" idx="12"/>
          </p:nvPr>
        </p:nvSpPr>
        <p:spPr>
          <a:xfrm>
            <a:off x="3898102" y="8829968"/>
            <a:ext cx="29820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be232e29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6be232e293_1_16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6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27" name="Google Shape;127;g6be232e293_1_16:notes"/>
          <p:cNvSpPr txBox="1">
            <a:spLocks noGrp="1"/>
          </p:cNvSpPr>
          <p:nvPr>
            <p:ph type="sldNum" idx="12"/>
          </p:nvPr>
        </p:nvSpPr>
        <p:spPr>
          <a:xfrm>
            <a:off x="3898102" y="8829968"/>
            <a:ext cx="29820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650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187533" y="1356324"/>
            <a:ext cx="457496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500"/>
              <a:buFont typeface="Calibri"/>
              <a:buNone/>
              <a:defRPr sz="4500">
                <a:solidFill>
                  <a:srgbClr val="1E4E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114300" y="6325324"/>
            <a:ext cx="10732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15" name="Google Shape;15;p2"/>
          <p:cNvGrpSpPr/>
          <p:nvPr/>
        </p:nvGrpSpPr>
        <p:grpSpPr>
          <a:xfrm>
            <a:off x="0" y="-2"/>
            <a:ext cx="9144000" cy="920139"/>
            <a:chOff x="0" y="-2"/>
            <a:chExt cx="12192000" cy="920139"/>
          </a:xfrm>
        </p:grpSpPr>
        <p:sp>
          <p:nvSpPr>
            <p:cNvPr id="16" name="Google Shape;16;p2"/>
            <p:cNvSpPr/>
            <p:nvPr/>
          </p:nvSpPr>
          <p:spPr>
            <a:xfrm rot="10800000" flipH="1">
              <a:off x="0" y="-2"/>
              <a:ext cx="12192000" cy="449055"/>
            </a:xfrm>
            <a:prstGeom prst="rect">
              <a:avLst/>
            </a:prstGeom>
            <a:solidFill>
              <a:srgbClr val="3B39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10800000" flipH="1">
              <a:off x="0" y="521854"/>
              <a:ext cx="12191998" cy="213325"/>
            </a:xfrm>
            <a:prstGeom prst="rect">
              <a:avLst/>
            </a:prstGeom>
            <a:solidFill>
              <a:srgbClr val="C731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10800000" flipH="1">
              <a:off x="0" y="807305"/>
              <a:ext cx="12191998" cy="112832"/>
            </a:xfrm>
            <a:prstGeom prst="rect">
              <a:avLst/>
            </a:prstGeom>
            <a:solidFill>
              <a:srgbClr val="7990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 rot="10800000" flipH="1">
            <a:off x="-1" y="4575298"/>
            <a:ext cx="9144001" cy="2282702"/>
          </a:xfrm>
          <a:prstGeom prst="rect">
            <a:avLst/>
          </a:prstGeom>
          <a:solidFill>
            <a:srgbClr val="3B39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10800000" flipH="1">
            <a:off x="1" y="4322617"/>
            <a:ext cx="9143999" cy="180556"/>
          </a:xfrm>
          <a:prstGeom prst="rect">
            <a:avLst/>
          </a:prstGeom>
          <a:solidFill>
            <a:srgbClr val="C731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0800000" flipH="1">
            <a:off x="0" y="4180112"/>
            <a:ext cx="9143999" cy="86910"/>
          </a:xfrm>
          <a:prstGeom prst="rect">
            <a:avLst/>
          </a:prstGeom>
          <a:solidFill>
            <a:srgbClr val="799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8860" y="1228413"/>
            <a:ext cx="1833558" cy="2625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0" y="6439514"/>
            <a:ext cx="9144000" cy="461516"/>
            <a:chOff x="0" y="6396484"/>
            <a:chExt cx="12192000" cy="461516"/>
          </a:xfrm>
        </p:grpSpPr>
        <p:sp>
          <p:nvSpPr>
            <p:cNvPr id="25" name="Google Shape;25;p3"/>
            <p:cNvSpPr/>
            <p:nvPr/>
          </p:nvSpPr>
          <p:spPr>
            <a:xfrm rot="10800000" flipH="1">
              <a:off x="0" y="6592259"/>
              <a:ext cx="12192000" cy="265741"/>
            </a:xfrm>
            <a:prstGeom prst="rect">
              <a:avLst/>
            </a:prstGeom>
            <a:solidFill>
              <a:srgbClr val="3B39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" name="Google Shape;26;p3"/>
            <p:cNvCxnSpPr/>
            <p:nvPr/>
          </p:nvCxnSpPr>
          <p:spPr>
            <a:xfrm rot="10800000" flipH="1">
              <a:off x="0" y="6507343"/>
              <a:ext cx="12192000" cy="7555"/>
            </a:xfrm>
            <a:prstGeom prst="straightConnector1">
              <a:avLst/>
            </a:prstGeom>
            <a:noFill/>
            <a:ln w="762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" name="Google Shape;27;p3"/>
            <p:cNvCxnSpPr/>
            <p:nvPr/>
          </p:nvCxnSpPr>
          <p:spPr>
            <a:xfrm rot="10800000" flipH="1">
              <a:off x="0" y="6396484"/>
              <a:ext cx="12192000" cy="1"/>
            </a:xfrm>
            <a:prstGeom prst="straightConnector1">
              <a:avLst/>
            </a:prstGeom>
            <a:noFill/>
            <a:ln w="5715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29674" y="5122665"/>
            <a:ext cx="820363" cy="117468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628650" y="1113271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>
                <a:solidFill>
                  <a:srgbClr val="1E4E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1"/>
          </p:nvPr>
        </p:nvSpPr>
        <p:spPr>
          <a:xfrm>
            <a:off x="628650" y="2572007"/>
            <a:ext cx="7886700" cy="338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Char char="•"/>
              <a:defRPr>
                <a:solidFill>
                  <a:srgbClr val="1E4E7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500"/>
              <a:buFont typeface="Calibri"/>
              <a:buNone/>
              <a:defRPr sz="4500">
                <a:solidFill>
                  <a:srgbClr val="1E4E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 sz="1800">
                <a:solidFill>
                  <a:srgbClr val="1E4E7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41" name="Google Shape;41;p5"/>
          <p:cNvGrpSpPr/>
          <p:nvPr/>
        </p:nvGrpSpPr>
        <p:grpSpPr>
          <a:xfrm>
            <a:off x="0" y="5079634"/>
            <a:ext cx="9144000" cy="1778366"/>
            <a:chOff x="0" y="5079634"/>
            <a:chExt cx="12192000" cy="1778366"/>
          </a:xfrm>
        </p:grpSpPr>
        <p:grpSp>
          <p:nvGrpSpPr>
            <p:cNvPr id="42" name="Google Shape;42;p5"/>
            <p:cNvGrpSpPr/>
            <p:nvPr/>
          </p:nvGrpSpPr>
          <p:grpSpPr>
            <a:xfrm>
              <a:off x="0" y="6396484"/>
              <a:ext cx="12192000" cy="461516"/>
              <a:chOff x="0" y="6396484"/>
              <a:chExt cx="12192000" cy="461516"/>
            </a:xfrm>
          </p:grpSpPr>
          <p:sp>
            <p:nvSpPr>
              <p:cNvPr id="43" name="Google Shape;43;p5"/>
              <p:cNvSpPr/>
              <p:nvPr/>
            </p:nvSpPr>
            <p:spPr>
              <a:xfrm rot="10800000" flipH="1">
                <a:off x="0" y="6592259"/>
                <a:ext cx="12192000" cy="265741"/>
              </a:xfrm>
              <a:prstGeom prst="rect">
                <a:avLst/>
              </a:prstGeom>
              <a:solidFill>
                <a:srgbClr val="3B39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" name="Google Shape;44;p5"/>
              <p:cNvCxnSpPr/>
              <p:nvPr/>
            </p:nvCxnSpPr>
            <p:spPr>
              <a:xfrm rot="10800000" flipH="1">
                <a:off x="0" y="6507343"/>
                <a:ext cx="12192000" cy="7555"/>
              </a:xfrm>
              <a:prstGeom prst="straightConnector1">
                <a:avLst/>
              </a:prstGeom>
              <a:noFill/>
              <a:ln w="762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" name="Google Shape;45;p5"/>
              <p:cNvCxnSpPr/>
              <p:nvPr/>
            </p:nvCxnSpPr>
            <p:spPr>
              <a:xfrm rot="10800000" flipH="1">
                <a:off x="0" y="6396484"/>
                <a:ext cx="12192000" cy="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54813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46" name="Google Shape;46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972898" y="5079634"/>
              <a:ext cx="1093817" cy="11746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>
                <a:solidFill>
                  <a:srgbClr val="1E4E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Char char="•"/>
              <a:defRPr>
                <a:solidFill>
                  <a:srgbClr val="1E4E7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Char char="•"/>
              <a:defRPr>
                <a:solidFill>
                  <a:srgbClr val="1E4E7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1" name="Google Shape;51;p6"/>
          <p:cNvGrpSpPr/>
          <p:nvPr/>
        </p:nvGrpSpPr>
        <p:grpSpPr>
          <a:xfrm>
            <a:off x="0" y="5079634"/>
            <a:ext cx="9144000" cy="1778366"/>
            <a:chOff x="0" y="5079634"/>
            <a:chExt cx="12192000" cy="1778366"/>
          </a:xfrm>
        </p:grpSpPr>
        <p:grpSp>
          <p:nvGrpSpPr>
            <p:cNvPr id="52" name="Google Shape;52;p6"/>
            <p:cNvGrpSpPr/>
            <p:nvPr/>
          </p:nvGrpSpPr>
          <p:grpSpPr>
            <a:xfrm>
              <a:off x="0" y="6396484"/>
              <a:ext cx="12192000" cy="461516"/>
              <a:chOff x="0" y="6396484"/>
              <a:chExt cx="12192000" cy="461516"/>
            </a:xfrm>
          </p:grpSpPr>
          <p:sp>
            <p:nvSpPr>
              <p:cNvPr id="53" name="Google Shape;53;p6"/>
              <p:cNvSpPr/>
              <p:nvPr/>
            </p:nvSpPr>
            <p:spPr>
              <a:xfrm rot="10800000" flipH="1">
                <a:off x="0" y="6592259"/>
                <a:ext cx="12192000" cy="265741"/>
              </a:xfrm>
              <a:prstGeom prst="rect">
                <a:avLst/>
              </a:prstGeom>
              <a:solidFill>
                <a:srgbClr val="3B39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4" name="Google Shape;54;p6"/>
              <p:cNvCxnSpPr/>
              <p:nvPr/>
            </p:nvCxnSpPr>
            <p:spPr>
              <a:xfrm rot="10800000" flipH="1">
                <a:off x="0" y="6507343"/>
                <a:ext cx="12192000" cy="7555"/>
              </a:xfrm>
              <a:prstGeom prst="straightConnector1">
                <a:avLst/>
              </a:prstGeom>
              <a:noFill/>
              <a:ln w="762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" name="Google Shape;55;p6"/>
              <p:cNvCxnSpPr/>
              <p:nvPr/>
            </p:nvCxnSpPr>
            <p:spPr>
              <a:xfrm rot="10800000" flipH="1">
                <a:off x="0" y="6396484"/>
                <a:ext cx="12192000" cy="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54813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56" name="Google Shape;56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972898" y="5079634"/>
              <a:ext cx="1093817" cy="11746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>
                <a:solidFill>
                  <a:srgbClr val="1E4E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8"/>
          <p:cNvGrpSpPr/>
          <p:nvPr/>
        </p:nvGrpSpPr>
        <p:grpSpPr>
          <a:xfrm>
            <a:off x="0" y="5079634"/>
            <a:ext cx="9144000" cy="1778366"/>
            <a:chOff x="0" y="5079634"/>
            <a:chExt cx="12192000" cy="1778366"/>
          </a:xfrm>
        </p:grpSpPr>
        <p:grpSp>
          <p:nvGrpSpPr>
            <p:cNvPr id="72" name="Google Shape;72;p8"/>
            <p:cNvGrpSpPr/>
            <p:nvPr/>
          </p:nvGrpSpPr>
          <p:grpSpPr>
            <a:xfrm>
              <a:off x="0" y="6396484"/>
              <a:ext cx="12192000" cy="461516"/>
              <a:chOff x="0" y="6396484"/>
              <a:chExt cx="12192000" cy="461516"/>
            </a:xfrm>
          </p:grpSpPr>
          <p:sp>
            <p:nvSpPr>
              <p:cNvPr id="73" name="Google Shape;73;p8"/>
              <p:cNvSpPr/>
              <p:nvPr/>
            </p:nvSpPr>
            <p:spPr>
              <a:xfrm rot="10800000" flipH="1">
                <a:off x="0" y="6592259"/>
                <a:ext cx="12192000" cy="265741"/>
              </a:xfrm>
              <a:prstGeom prst="rect">
                <a:avLst/>
              </a:prstGeom>
              <a:solidFill>
                <a:srgbClr val="3B39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4" name="Google Shape;74;p8"/>
              <p:cNvCxnSpPr/>
              <p:nvPr/>
            </p:nvCxnSpPr>
            <p:spPr>
              <a:xfrm rot="10800000" flipH="1">
                <a:off x="0" y="6507343"/>
                <a:ext cx="12192000" cy="7555"/>
              </a:xfrm>
              <a:prstGeom prst="straightConnector1">
                <a:avLst/>
              </a:prstGeom>
              <a:noFill/>
              <a:ln w="762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5" name="Google Shape;75;p8"/>
              <p:cNvCxnSpPr/>
              <p:nvPr/>
            </p:nvCxnSpPr>
            <p:spPr>
              <a:xfrm rot="10800000" flipH="1">
                <a:off x="0" y="6396484"/>
                <a:ext cx="12192000" cy="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54813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76" name="Google Shape;76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972898" y="5079634"/>
              <a:ext cx="1093817" cy="11746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  <a:defRPr sz="2400">
                <a:solidFill>
                  <a:srgbClr val="1E4E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400"/>
              <a:buChar char="•"/>
              <a:defRPr sz="2400">
                <a:solidFill>
                  <a:srgbClr val="1E4E79"/>
                </a:solidFill>
              </a:defRPr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 sz="2100">
                <a:solidFill>
                  <a:srgbClr val="1E4E79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 sz="1800">
                <a:solidFill>
                  <a:srgbClr val="1E4E79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 sz="1500">
                <a:solidFill>
                  <a:srgbClr val="1E4E79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 sz="1500">
                <a:solidFill>
                  <a:srgbClr val="1E4E79"/>
                </a:solidFill>
              </a:defRPr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1200"/>
              <a:buNone/>
              <a:defRPr sz="1200">
                <a:solidFill>
                  <a:srgbClr val="1E4E7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81" name="Google Shape;81;p9"/>
          <p:cNvGrpSpPr/>
          <p:nvPr/>
        </p:nvGrpSpPr>
        <p:grpSpPr>
          <a:xfrm>
            <a:off x="0" y="5079634"/>
            <a:ext cx="9144000" cy="1778366"/>
            <a:chOff x="0" y="5079634"/>
            <a:chExt cx="12192000" cy="1778366"/>
          </a:xfrm>
        </p:grpSpPr>
        <p:grpSp>
          <p:nvGrpSpPr>
            <p:cNvPr id="82" name="Google Shape;82;p9"/>
            <p:cNvGrpSpPr/>
            <p:nvPr/>
          </p:nvGrpSpPr>
          <p:grpSpPr>
            <a:xfrm>
              <a:off x="0" y="6396484"/>
              <a:ext cx="12192000" cy="461516"/>
              <a:chOff x="0" y="6396484"/>
              <a:chExt cx="12192000" cy="461516"/>
            </a:xfrm>
          </p:grpSpPr>
          <p:sp>
            <p:nvSpPr>
              <p:cNvPr id="83" name="Google Shape;83;p9"/>
              <p:cNvSpPr/>
              <p:nvPr/>
            </p:nvSpPr>
            <p:spPr>
              <a:xfrm rot="10800000" flipH="1">
                <a:off x="0" y="6592259"/>
                <a:ext cx="12192000" cy="265741"/>
              </a:xfrm>
              <a:prstGeom prst="rect">
                <a:avLst/>
              </a:prstGeom>
              <a:solidFill>
                <a:srgbClr val="3B39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4" name="Google Shape;84;p9"/>
              <p:cNvCxnSpPr/>
              <p:nvPr/>
            </p:nvCxnSpPr>
            <p:spPr>
              <a:xfrm rot="10800000" flipH="1">
                <a:off x="0" y="6507343"/>
                <a:ext cx="12192000" cy="7555"/>
              </a:xfrm>
              <a:prstGeom prst="straightConnector1">
                <a:avLst/>
              </a:prstGeom>
              <a:noFill/>
              <a:ln w="762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5" name="Google Shape;85;p9"/>
              <p:cNvCxnSpPr/>
              <p:nvPr/>
            </p:nvCxnSpPr>
            <p:spPr>
              <a:xfrm rot="10800000" flipH="1">
                <a:off x="0" y="6396484"/>
                <a:ext cx="12192000" cy="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54813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86" name="Google Shape;86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972898" y="5079634"/>
              <a:ext cx="1093817" cy="11746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  <a:defRPr sz="2400">
                <a:solidFill>
                  <a:srgbClr val="1E4E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1200"/>
              <a:buNone/>
              <a:defRPr sz="1200">
                <a:solidFill>
                  <a:srgbClr val="1E4E7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0" y="5079634"/>
            <a:ext cx="9144000" cy="1778366"/>
            <a:chOff x="0" y="5079634"/>
            <a:chExt cx="12192000" cy="1778366"/>
          </a:xfrm>
        </p:grpSpPr>
        <p:grpSp>
          <p:nvGrpSpPr>
            <p:cNvPr id="92" name="Google Shape;92;p10"/>
            <p:cNvGrpSpPr/>
            <p:nvPr/>
          </p:nvGrpSpPr>
          <p:grpSpPr>
            <a:xfrm>
              <a:off x="0" y="6396484"/>
              <a:ext cx="12192000" cy="461516"/>
              <a:chOff x="0" y="6396484"/>
              <a:chExt cx="12192000" cy="461516"/>
            </a:xfrm>
          </p:grpSpPr>
          <p:sp>
            <p:nvSpPr>
              <p:cNvPr id="93" name="Google Shape;93;p10"/>
              <p:cNvSpPr/>
              <p:nvPr/>
            </p:nvSpPr>
            <p:spPr>
              <a:xfrm rot="10800000" flipH="1">
                <a:off x="0" y="6592259"/>
                <a:ext cx="12192000" cy="265741"/>
              </a:xfrm>
              <a:prstGeom prst="rect">
                <a:avLst/>
              </a:prstGeom>
              <a:solidFill>
                <a:srgbClr val="3B39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4" name="Google Shape;94;p10"/>
              <p:cNvCxnSpPr/>
              <p:nvPr/>
            </p:nvCxnSpPr>
            <p:spPr>
              <a:xfrm rot="10800000" flipH="1">
                <a:off x="0" y="6507343"/>
                <a:ext cx="12192000" cy="7555"/>
              </a:xfrm>
              <a:prstGeom prst="straightConnector1">
                <a:avLst/>
              </a:prstGeom>
              <a:noFill/>
              <a:ln w="762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5" name="Google Shape;95;p10"/>
              <p:cNvCxnSpPr/>
              <p:nvPr/>
            </p:nvCxnSpPr>
            <p:spPr>
              <a:xfrm rot="10800000" flipH="1">
                <a:off x="0" y="6396484"/>
                <a:ext cx="12192000" cy="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54813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96" name="Google Shape;96;p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972898" y="5079634"/>
              <a:ext cx="1093817" cy="11746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" name="Google Shape;97;p10"/>
          <p:cNvSpPr txBox="1"/>
          <p:nvPr/>
        </p:nvSpPr>
        <p:spPr>
          <a:xfrm>
            <a:off x="6656593" y="6557918"/>
            <a:ext cx="2487407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EMBARGOED UNTIL 9-28-17</a:t>
            </a:r>
            <a:endParaRPr sz="1350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>
                <a:solidFill>
                  <a:srgbClr val="1E4E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Char char="•"/>
              <a:defRPr>
                <a:solidFill>
                  <a:srgbClr val="1E4E7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1" name="Google Shape;101;p11"/>
          <p:cNvGrpSpPr/>
          <p:nvPr/>
        </p:nvGrpSpPr>
        <p:grpSpPr>
          <a:xfrm>
            <a:off x="0" y="132232"/>
            <a:ext cx="9144000" cy="6719658"/>
            <a:chOff x="0" y="132232"/>
            <a:chExt cx="12192000" cy="6719658"/>
          </a:xfrm>
        </p:grpSpPr>
        <p:grpSp>
          <p:nvGrpSpPr>
            <p:cNvPr id="102" name="Google Shape;102;p11"/>
            <p:cNvGrpSpPr/>
            <p:nvPr/>
          </p:nvGrpSpPr>
          <p:grpSpPr>
            <a:xfrm>
              <a:off x="0" y="6390374"/>
              <a:ext cx="12192000" cy="461516"/>
              <a:chOff x="0" y="6396484"/>
              <a:chExt cx="12192000" cy="461516"/>
            </a:xfrm>
          </p:grpSpPr>
          <p:sp>
            <p:nvSpPr>
              <p:cNvPr id="103" name="Google Shape;103;p11"/>
              <p:cNvSpPr/>
              <p:nvPr/>
            </p:nvSpPr>
            <p:spPr>
              <a:xfrm rot="10800000" flipH="1">
                <a:off x="0" y="6592259"/>
                <a:ext cx="12192000" cy="265741"/>
              </a:xfrm>
              <a:prstGeom prst="rect">
                <a:avLst/>
              </a:prstGeom>
              <a:solidFill>
                <a:srgbClr val="3B39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04" name="Google Shape;104;p11"/>
              <p:cNvCxnSpPr/>
              <p:nvPr/>
            </p:nvCxnSpPr>
            <p:spPr>
              <a:xfrm rot="10800000" flipH="1">
                <a:off x="0" y="6507343"/>
                <a:ext cx="12192000" cy="7555"/>
              </a:xfrm>
              <a:prstGeom prst="straightConnector1">
                <a:avLst/>
              </a:prstGeom>
              <a:noFill/>
              <a:ln w="762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" name="Google Shape;105;p11"/>
              <p:cNvCxnSpPr/>
              <p:nvPr/>
            </p:nvCxnSpPr>
            <p:spPr>
              <a:xfrm rot="10800000" flipH="1">
                <a:off x="0" y="6396484"/>
                <a:ext cx="12192000" cy="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54813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106" name="Google Shape;106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925397" y="132232"/>
              <a:ext cx="1093817" cy="11746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Google Shape;107;p11"/>
          <p:cNvSpPr txBox="1"/>
          <p:nvPr/>
        </p:nvSpPr>
        <p:spPr>
          <a:xfrm>
            <a:off x="6656593" y="6557918"/>
            <a:ext cx="2487407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EMBARGOED UNTIL 9-28-17</a:t>
            </a:r>
            <a:endParaRPr sz="1350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>
                <a:solidFill>
                  <a:srgbClr val="1E4E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Char char="•"/>
              <a:defRPr>
                <a:solidFill>
                  <a:srgbClr val="1E4E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Char char="•"/>
              <a:defRPr>
                <a:solidFill>
                  <a:srgbClr val="1E4E79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Char char="•"/>
              <a:defRPr>
                <a:solidFill>
                  <a:srgbClr val="1E4E79"/>
                </a:solidFill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Char char="•"/>
              <a:defRPr>
                <a:solidFill>
                  <a:srgbClr val="1E4E79"/>
                </a:solidFill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Char char="•"/>
              <a:defRPr>
                <a:solidFill>
                  <a:srgbClr val="1E4E7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1" name="Google Shape;111;p12"/>
          <p:cNvGrpSpPr/>
          <p:nvPr/>
        </p:nvGrpSpPr>
        <p:grpSpPr>
          <a:xfrm>
            <a:off x="0" y="5079634"/>
            <a:ext cx="9144000" cy="1778366"/>
            <a:chOff x="0" y="5079634"/>
            <a:chExt cx="12192000" cy="1778366"/>
          </a:xfrm>
        </p:grpSpPr>
        <p:grpSp>
          <p:nvGrpSpPr>
            <p:cNvPr id="112" name="Google Shape;112;p12"/>
            <p:cNvGrpSpPr/>
            <p:nvPr/>
          </p:nvGrpSpPr>
          <p:grpSpPr>
            <a:xfrm>
              <a:off x="0" y="6396484"/>
              <a:ext cx="12192000" cy="461516"/>
              <a:chOff x="0" y="6396484"/>
              <a:chExt cx="12192000" cy="461516"/>
            </a:xfrm>
          </p:grpSpPr>
          <p:sp>
            <p:nvSpPr>
              <p:cNvPr id="113" name="Google Shape;113;p12"/>
              <p:cNvSpPr/>
              <p:nvPr/>
            </p:nvSpPr>
            <p:spPr>
              <a:xfrm rot="10800000" flipH="1">
                <a:off x="0" y="6592259"/>
                <a:ext cx="12192000" cy="265741"/>
              </a:xfrm>
              <a:prstGeom prst="rect">
                <a:avLst/>
              </a:prstGeom>
              <a:solidFill>
                <a:srgbClr val="3B39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14" name="Google Shape;114;p12"/>
              <p:cNvCxnSpPr/>
              <p:nvPr/>
            </p:nvCxnSpPr>
            <p:spPr>
              <a:xfrm rot="10800000" flipH="1">
                <a:off x="0" y="6507343"/>
                <a:ext cx="12192000" cy="7555"/>
              </a:xfrm>
              <a:prstGeom prst="straightConnector1">
                <a:avLst/>
              </a:prstGeom>
              <a:noFill/>
              <a:ln w="762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5" name="Google Shape;115;p12"/>
              <p:cNvCxnSpPr/>
              <p:nvPr/>
            </p:nvCxnSpPr>
            <p:spPr>
              <a:xfrm rot="10800000" flipH="1">
                <a:off x="0" y="6396484"/>
                <a:ext cx="12192000" cy="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54813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pic>
          <p:nvPicPr>
            <p:cNvPr id="116" name="Google Shape;116;p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972898" y="5079634"/>
              <a:ext cx="1093817" cy="11746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12"/>
          <p:cNvSpPr txBox="1"/>
          <p:nvPr/>
        </p:nvSpPr>
        <p:spPr>
          <a:xfrm>
            <a:off x="6656593" y="6557918"/>
            <a:ext cx="2487407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EMBARGOED UNTIL 9-28-17</a:t>
            </a:r>
            <a:endParaRPr sz="1350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3"/>
          <p:cNvSpPr txBox="1">
            <a:spLocks noGrp="1"/>
          </p:cNvSpPr>
          <p:nvPr>
            <p:ph type="ctrTitle"/>
          </p:nvPr>
        </p:nvSpPr>
        <p:spPr>
          <a:xfrm>
            <a:off x="0" y="858982"/>
            <a:ext cx="7268901" cy="355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b" anchorCtr="0">
            <a:noAutofit/>
          </a:bodyPr>
          <a:lstStyle/>
          <a:p>
            <a:pPr lvl="0">
              <a:buSzPts val="3600"/>
            </a:pPr>
            <a:r>
              <a:rPr lang="en-US" sz="3200" b="1" dirty="0"/>
              <a:t>JEFFERSON COUNTY PUBLIC SCHOOLS</a:t>
            </a:r>
            <a:br>
              <a:rPr lang="en-US" sz="1600" b="1" dirty="0"/>
            </a:br>
            <a:br>
              <a:rPr lang="en-US" sz="3200" b="1" dirty="0"/>
            </a:br>
            <a:r>
              <a:rPr lang="en-US" sz="3200" b="1" dirty="0"/>
              <a:t>INVESTING IN OUR STUDENTS</a:t>
            </a:r>
            <a:br>
              <a:rPr lang="en-US" sz="3200" b="1" dirty="0"/>
            </a:br>
            <a:br>
              <a:rPr lang="en-US" sz="2400" b="1" dirty="0"/>
            </a:br>
            <a:r>
              <a:rPr lang="en-US" sz="2400" b="1" dirty="0"/>
              <a:t>Presentation to JCTA Professional Representatives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May 18, 2020</a:t>
            </a:r>
            <a:br>
              <a:rPr lang="en-US" sz="3200" b="1" dirty="0"/>
            </a:br>
            <a:endParaRPr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3D0F4-E37B-E74A-95BE-98C3BD587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190616"/>
            <a:ext cx="7886700" cy="1270364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“Increases in per-pupil spending … led to </a:t>
            </a:r>
            <a:r>
              <a:rPr lang="en-US" b="1" dirty="0">
                <a:solidFill>
                  <a:srgbClr val="FF0000"/>
                </a:solidFill>
              </a:rPr>
              <a:t>significant increases in the likelihood of graduating </a:t>
            </a:r>
            <a:r>
              <a:rPr lang="en-US" dirty="0"/>
              <a:t>from high school and educational attainment for poor children” </a:t>
            </a:r>
            <a:r>
              <a:rPr lang="en-US" sz="1400" dirty="0"/>
              <a:t>(National Bureau of Economic Research, 2014, pp. 4-5).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C0DDF446-D317-1549-9B1B-EF5BB4A8B77C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36707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pic>
        <p:nvPicPr>
          <p:cNvPr id="11" name="Picture 10" descr="A picture containing indoor, building, toy, sitting&#10;&#10;Description automatically generated">
            <a:extLst>
              <a:ext uri="{FF2B5EF4-FFF2-40B4-BE49-F238E27FC236}">
                <a16:creationId xmlns:a16="http://schemas.microsoft.com/office/drawing/2014/main" id="{126142B8-84E0-5241-8C36-2730B0259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83" y="661161"/>
            <a:ext cx="4312720" cy="2882139"/>
          </a:xfrm>
          <a:prstGeom prst="rect">
            <a:avLst/>
          </a:prstGeom>
        </p:spPr>
      </p:pic>
      <p:pic>
        <p:nvPicPr>
          <p:cNvPr id="13" name="Picture 12" descr="A picture containing indoor, kitchen, ceiling, yellow&#10;&#10;Description automatically generated">
            <a:extLst>
              <a:ext uri="{FF2B5EF4-FFF2-40B4-BE49-F238E27FC236}">
                <a16:creationId xmlns:a16="http://schemas.microsoft.com/office/drawing/2014/main" id="{5D0D2DA1-6257-B148-8C64-3B3C794B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8" y="3725382"/>
            <a:ext cx="4614862" cy="25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1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pic>
        <p:nvPicPr>
          <p:cNvPr id="3" name="Picture 2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4D8ED41A-D6EC-E44D-882E-5E1BC2CA1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691" y="3829050"/>
            <a:ext cx="6365700" cy="2535257"/>
          </a:xfrm>
          <a:prstGeom prst="rect">
            <a:avLst/>
          </a:prstGeom>
        </p:spPr>
      </p:pic>
      <p:pic>
        <p:nvPicPr>
          <p:cNvPr id="6" name="Picture 5" descr="A close up of a garden&#10;&#10;Description automatically generated">
            <a:extLst>
              <a:ext uri="{FF2B5EF4-FFF2-40B4-BE49-F238E27FC236}">
                <a16:creationId xmlns:a16="http://schemas.microsoft.com/office/drawing/2014/main" id="{17E7F8BE-4979-1C42-BBC0-B3F78D7CB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618363"/>
            <a:ext cx="6069883" cy="30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7729C6D-6E5F-2244-8B3B-5DA872A13BB7}"/>
              </a:ext>
            </a:extLst>
          </p:cNvPr>
          <p:cNvSpPr txBox="1">
            <a:spLocks/>
          </p:cNvSpPr>
          <p:nvPr/>
        </p:nvSpPr>
        <p:spPr>
          <a:xfrm>
            <a:off x="196768" y="6004242"/>
            <a:ext cx="3570559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Department of Education, 2020)</a:t>
            </a:r>
          </a:p>
        </p:txBody>
      </p:sp>
      <p:sp>
        <p:nvSpPr>
          <p:cNvPr id="5" name="Google Shape;129;p14">
            <a:extLst>
              <a:ext uri="{FF2B5EF4-FFF2-40B4-BE49-F238E27FC236}">
                <a16:creationId xmlns:a16="http://schemas.microsoft.com/office/drawing/2014/main" id="{BD048F7A-EB25-A547-8591-FF4E5AE54737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2209B8-A81E-6E4E-BB0A-DB3B7C36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73" y="624898"/>
            <a:ext cx="6556854" cy="54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1864"/>
            <a:ext cx="7886700" cy="563400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Directly </a:t>
            </a:r>
            <a:r>
              <a:rPr lang="en-US" b="1" dirty="0">
                <a:solidFill>
                  <a:srgbClr val="FF0000"/>
                </a:solidFill>
              </a:rPr>
              <a:t>responds to state audit </a:t>
            </a:r>
            <a:r>
              <a:rPr lang="en-US" dirty="0"/>
              <a:t>criticism.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0F730D-6756-9A4C-ACA6-55970BD20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80" y="2785968"/>
            <a:ext cx="7942640" cy="193843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AAED53-4A76-F14F-A4B2-42947962A449}"/>
              </a:ext>
            </a:extLst>
          </p:cNvPr>
          <p:cNvSpPr txBox="1">
            <a:spLocks/>
          </p:cNvSpPr>
          <p:nvPr/>
        </p:nvSpPr>
        <p:spPr>
          <a:xfrm>
            <a:off x="425900" y="5950822"/>
            <a:ext cx="440213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Department of Education, 2017, p. 8)</a:t>
            </a:r>
          </a:p>
        </p:txBody>
      </p:sp>
    </p:spTree>
    <p:extLst>
      <p:ext uri="{BB962C8B-B14F-4D97-AF65-F5344CB8AC3E}">
        <p14:creationId xmlns:p14="http://schemas.microsoft.com/office/powerpoint/2010/main" val="5629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72113"/>
            <a:ext cx="7886700" cy="2383199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Built into the base and </a:t>
            </a:r>
            <a:r>
              <a:rPr lang="en-US" b="1" dirty="0">
                <a:solidFill>
                  <a:srgbClr val="FF0000"/>
                </a:solidFill>
              </a:rPr>
              <a:t>compounds year after year</a:t>
            </a:r>
            <a:r>
              <a:rPr lang="en-US" dirty="0"/>
              <a:t>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Provides </a:t>
            </a:r>
            <a:r>
              <a:rPr lang="en-US" b="1" dirty="0">
                <a:solidFill>
                  <a:srgbClr val="FF0000"/>
                </a:solidFill>
              </a:rPr>
              <a:t>additional resources </a:t>
            </a:r>
            <a:r>
              <a:rPr lang="en-US" dirty="0"/>
              <a:t>in the future.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b="1" dirty="0">
                <a:solidFill>
                  <a:srgbClr val="FF0000"/>
                </a:solidFill>
              </a:rPr>
              <a:t>Recovers revenue lost </a:t>
            </a:r>
            <a:r>
              <a:rPr lang="en-US" dirty="0"/>
              <a:t>due to poor decisions of former JCPS leaders.</a:t>
            </a:r>
          </a:p>
        </p:txBody>
      </p:sp>
    </p:spTree>
    <p:extLst>
      <p:ext uri="{BB962C8B-B14F-4D97-AF65-F5344CB8AC3E}">
        <p14:creationId xmlns:p14="http://schemas.microsoft.com/office/powerpoint/2010/main" val="29495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723775"/>
            <a:ext cx="7886700" cy="563400"/>
          </a:xfrm>
        </p:spPr>
        <p:txBody>
          <a:bodyPr/>
          <a:lstStyle/>
          <a:p>
            <a:pPr marL="95250" indent="0" algn="ctr">
              <a:buNone/>
            </a:pPr>
            <a:r>
              <a:rPr lang="en-US" dirty="0"/>
              <a:t>It is a fairly </a:t>
            </a:r>
            <a:r>
              <a:rPr lang="en-US" b="1" dirty="0">
                <a:solidFill>
                  <a:srgbClr val="FF0000"/>
                </a:solidFill>
              </a:rPr>
              <a:t>progressive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funding source.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9DC9623-8DC7-FC40-A3A3-F85F7453C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62838"/>
            <a:ext cx="7925690" cy="43971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69D189-E3C5-EC47-A770-006D0ECC38C6}"/>
              </a:ext>
            </a:extLst>
          </p:cNvPr>
          <p:cNvSpPr txBox="1">
            <a:spLocks/>
          </p:cNvSpPr>
          <p:nvPr/>
        </p:nvSpPr>
        <p:spPr>
          <a:xfrm>
            <a:off x="445770" y="5915091"/>
            <a:ext cx="3723894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(Metropolitan Housing Coalition, 2018, p. 36)</a:t>
            </a:r>
          </a:p>
        </p:txBody>
      </p:sp>
    </p:spTree>
    <p:extLst>
      <p:ext uri="{BB962C8B-B14F-4D97-AF65-F5344CB8AC3E}">
        <p14:creationId xmlns:p14="http://schemas.microsoft.com/office/powerpoint/2010/main" val="354291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95867"/>
            <a:ext cx="7886700" cy="1133133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Gives us a much better chance to </a:t>
            </a:r>
            <a:r>
              <a:rPr lang="en-US" b="1" dirty="0">
                <a:solidFill>
                  <a:srgbClr val="FF0000"/>
                </a:solidFill>
              </a:rPr>
              <a:t>significantly improve student outcomes</a:t>
            </a:r>
            <a:r>
              <a:rPr lang="en-US" dirty="0"/>
              <a:t>, especially for students from low-income families, African American children, kids with disabilities, and English learners.</a:t>
            </a:r>
          </a:p>
        </p:txBody>
      </p:sp>
    </p:spTree>
    <p:extLst>
      <p:ext uri="{BB962C8B-B14F-4D97-AF65-F5344CB8AC3E}">
        <p14:creationId xmlns:p14="http://schemas.microsoft.com/office/powerpoint/2010/main" val="387469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61161"/>
            <a:ext cx="7886700" cy="5714239"/>
          </a:xfrm>
        </p:spPr>
        <p:txBody>
          <a:bodyPr/>
          <a:lstStyle/>
          <a:p>
            <a:pPr marL="95250" indent="0" algn="ctr">
              <a:buNone/>
            </a:pPr>
            <a:r>
              <a:rPr lang="en-US" u="sng" dirty="0"/>
              <a:t>Process and Timeline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b="1" dirty="0">
                <a:solidFill>
                  <a:srgbClr val="FF0000"/>
                </a:solidFill>
              </a:rPr>
              <a:t>May 21</a:t>
            </a:r>
            <a:r>
              <a:rPr lang="en-US" dirty="0"/>
              <a:t>	Board meeting and hearing (vote taken)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b="1" dirty="0">
                <a:solidFill>
                  <a:srgbClr val="FF0000"/>
                </a:solidFill>
              </a:rPr>
              <a:t>May 21–Jul 10</a:t>
            </a:r>
            <a:r>
              <a:rPr lang="en-US" dirty="0"/>
              <a:t>	50-day period for collecting petition signatures</a:t>
            </a:r>
          </a:p>
          <a:p>
            <a:pPr marL="95250" indent="0">
              <a:buNone/>
            </a:pPr>
            <a:r>
              <a:rPr lang="en-US" dirty="0"/>
              <a:t>		(35,615 signatures needed for voter referendum)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b="1" dirty="0">
                <a:solidFill>
                  <a:srgbClr val="FF0000"/>
                </a:solidFill>
              </a:rPr>
              <a:t>Jul 11–Aug 11</a:t>
            </a:r>
            <a:r>
              <a:rPr lang="en-US" dirty="0"/>
              <a:t>	30-day period to validate petition signatures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b="1" dirty="0">
                <a:solidFill>
                  <a:srgbClr val="FF0000"/>
                </a:solidFill>
              </a:rPr>
              <a:t>Aug 11</a:t>
            </a:r>
            <a:r>
              <a:rPr lang="en-US" dirty="0"/>
              <a:t>		Notice to County Clerk if referendum needed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b="1" dirty="0">
                <a:solidFill>
                  <a:srgbClr val="FF0000"/>
                </a:solidFill>
              </a:rPr>
              <a:t>Sep 1</a:t>
            </a:r>
            <a:r>
              <a:rPr lang="en-US" dirty="0"/>
              <a:t>		JCPS Board hearing to finalize (if no referendum)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b="1" dirty="0">
                <a:solidFill>
                  <a:srgbClr val="FF0000"/>
                </a:solidFill>
              </a:rPr>
              <a:t>Nov 3</a:t>
            </a:r>
            <a:r>
              <a:rPr lang="en-US" dirty="0"/>
              <a:t>		Voter referendum (if necessary)</a:t>
            </a:r>
          </a:p>
        </p:txBody>
      </p:sp>
      <p:pic>
        <p:nvPicPr>
          <p:cNvPr id="1026" name="Picture 2" descr="page7image3020893344">
            <a:extLst>
              <a:ext uri="{FF2B5EF4-FFF2-40B4-BE49-F238E27FC236}">
                <a16:creationId xmlns:a16="http://schemas.microsoft.com/office/drawing/2014/main" id="{06683721-6182-104E-A64A-CDB1055D7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7729C6D-6E5F-2244-8B3B-5DA872A13BB7}"/>
              </a:ext>
            </a:extLst>
          </p:cNvPr>
          <p:cNvSpPr txBox="1">
            <a:spLocks/>
          </p:cNvSpPr>
          <p:nvPr/>
        </p:nvSpPr>
        <p:spPr>
          <a:xfrm>
            <a:off x="196768" y="6004242"/>
            <a:ext cx="3570559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Department of Education, 2020)</a:t>
            </a:r>
          </a:p>
        </p:txBody>
      </p:sp>
      <p:sp>
        <p:nvSpPr>
          <p:cNvPr id="5" name="Google Shape;129;p14">
            <a:extLst>
              <a:ext uri="{FF2B5EF4-FFF2-40B4-BE49-F238E27FC236}">
                <a16:creationId xmlns:a16="http://schemas.microsoft.com/office/drawing/2014/main" id="{BD048F7A-EB25-A547-8591-FF4E5AE54737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2209B8-A81E-6E4E-BB0A-DB3B7C36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73" y="624898"/>
            <a:ext cx="6556854" cy="54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158644"/>
            <a:ext cx="7886700" cy="1527303"/>
          </a:xfrm>
        </p:spPr>
        <p:txBody>
          <a:bodyPr/>
          <a:lstStyle/>
          <a:p>
            <a:pPr marL="95250" indent="0" algn="ctr">
              <a:buNone/>
            </a:pPr>
            <a:r>
              <a:rPr lang="en-US" dirty="0"/>
              <a:t>Our kids </a:t>
            </a:r>
            <a:r>
              <a:rPr lang="en-US" b="1" dirty="0">
                <a:solidFill>
                  <a:srgbClr val="FF0000"/>
                </a:solidFill>
              </a:rPr>
              <a:t>need </a:t>
            </a:r>
            <a:r>
              <a:rPr lang="en-US" dirty="0"/>
              <a:t>it.</a:t>
            </a:r>
          </a:p>
          <a:p>
            <a:pPr marL="95250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95250" indent="0" algn="ctr">
              <a:buNone/>
            </a:pPr>
            <a:r>
              <a:rPr lang="en-US" dirty="0"/>
              <a:t>Our kids </a:t>
            </a:r>
            <a:r>
              <a:rPr lang="en-US" b="1" dirty="0">
                <a:solidFill>
                  <a:srgbClr val="FF0000"/>
                </a:solidFill>
              </a:rPr>
              <a:t>deserve </a:t>
            </a:r>
            <a:r>
              <a:rPr lang="en-US" dirty="0"/>
              <a:t>it.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2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2FC2E-421C-0C45-9D37-DB9A042E6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00102"/>
            <a:ext cx="7886700" cy="4162208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For children from low-income families, increasing per pupil spending by 10 percent in 12 school-age years </a:t>
            </a:r>
            <a:r>
              <a:rPr lang="en-US" b="1" dirty="0">
                <a:solidFill>
                  <a:srgbClr val="FF0000"/>
                </a:solidFill>
              </a:rPr>
              <a:t>increases</a:t>
            </a:r>
            <a:r>
              <a:rPr lang="en-US" dirty="0"/>
              <a:t>:</a:t>
            </a:r>
          </a:p>
          <a:p>
            <a:pPr marL="95250" indent="0">
              <a:buNone/>
            </a:pPr>
            <a:endParaRPr lang="en-US" dirty="0"/>
          </a:p>
          <a:p>
            <a:pPr lvl="1"/>
            <a:r>
              <a:rPr lang="en-US" sz="2100" dirty="0"/>
              <a:t>Likelihood of </a:t>
            </a:r>
            <a:r>
              <a:rPr lang="en-US" sz="2100" b="1" dirty="0">
                <a:solidFill>
                  <a:srgbClr val="FF0000"/>
                </a:solidFill>
              </a:rPr>
              <a:t>graduating </a:t>
            </a:r>
            <a:r>
              <a:rPr lang="en-US" sz="2100" dirty="0"/>
              <a:t>by 11.6 percentage points</a:t>
            </a:r>
          </a:p>
          <a:p>
            <a:endParaRPr lang="en-US" dirty="0"/>
          </a:p>
          <a:p>
            <a:pPr lvl="1"/>
            <a:r>
              <a:rPr lang="en-US" sz="2100" dirty="0"/>
              <a:t>Adult </a:t>
            </a:r>
            <a:r>
              <a:rPr lang="en-US" sz="2100" b="1" dirty="0">
                <a:solidFill>
                  <a:srgbClr val="FF0000"/>
                </a:solidFill>
              </a:rPr>
              <a:t>wages </a:t>
            </a:r>
            <a:r>
              <a:rPr lang="en-US" sz="2100" dirty="0"/>
              <a:t>by 9.5 percent</a:t>
            </a:r>
          </a:p>
          <a:p>
            <a:endParaRPr lang="en-US" dirty="0"/>
          </a:p>
          <a:p>
            <a:pPr lvl="1"/>
            <a:r>
              <a:rPr lang="en-US" sz="2100" dirty="0"/>
              <a:t>Family </a:t>
            </a:r>
            <a:r>
              <a:rPr lang="en-US" sz="2100" b="1" dirty="0">
                <a:solidFill>
                  <a:srgbClr val="FF0000"/>
                </a:solidFill>
              </a:rPr>
              <a:t>income</a:t>
            </a:r>
            <a:r>
              <a:rPr lang="en-US" sz="2100" dirty="0"/>
              <a:t> by 16.4 percent</a:t>
            </a:r>
          </a:p>
          <a:p>
            <a:endParaRPr lang="en-US" dirty="0"/>
          </a:p>
          <a:p>
            <a:pPr lvl="1"/>
            <a:r>
              <a:rPr lang="en-US" sz="2100" dirty="0"/>
              <a:t>Likelihood of being </a:t>
            </a:r>
            <a:r>
              <a:rPr lang="en-US" sz="2100" b="1" dirty="0">
                <a:solidFill>
                  <a:srgbClr val="FF0000"/>
                </a:solidFill>
              </a:rPr>
              <a:t>married </a:t>
            </a:r>
            <a:r>
              <a:rPr lang="en-US" sz="2100" dirty="0"/>
              <a:t>and never divorced by 10 percentage points</a:t>
            </a: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97D038E-9E8B-D548-AB66-665389E3A95B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DOES MONEY MATTER?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1ADFD4B-34CF-C144-ABA3-BFBE3F18771B}"/>
              </a:ext>
            </a:extLst>
          </p:cNvPr>
          <p:cNvSpPr txBox="1">
            <a:spLocks/>
          </p:cNvSpPr>
          <p:nvPr/>
        </p:nvSpPr>
        <p:spPr>
          <a:xfrm>
            <a:off x="628650" y="5857898"/>
            <a:ext cx="4486744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(National Bureau of Economic Research, 2015, pp. 26-30)</a:t>
            </a:r>
          </a:p>
        </p:txBody>
      </p:sp>
    </p:spTree>
    <p:extLst>
      <p:ext uri="{BB962C8B-B14F-4D97-AF65-F5344CB8AC3E}">
        <p14:creationId xmlns:p14="http://schemas.microsoft.com/office/powerpoint/2010/main" val="35555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REFERENCES CITED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283" y="808762"/>
            <a:ext cx="7886700" cy="4943452"/>
          </a:xfrm>
        </p:spPr>
        <p:txBody>
          <a:bodyPr/>
          <a:lstStyle/>
          <a:p>
            <a:pPr marL="95250" indent="0">
              <a:buNone/>
            </a:pPr>
            <a:r>
              <a:rPr lang="en-US" sz="1400" dirty="0"/>
              <a:t>Albert Shanker Institute. (2019). </a:t>
            </a:r>
            <a:r>
              <a:rPr lang="en-US" sz="1400" i="1" dirty="0"/>
              <a:t>The adequacy and fairness of state school finance systems</a:t>
            </a:r>
            <a:r>
              <a:rPr lang="en-US" sz="1400" dirty="0"/>
              <a:t> (1st ed.). New Brunswick, NJ: B.D. Baker, M. Di Carlo &amp; M. Weber.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Alliance to Reclaim Our Schools. (2018). </a:t>
            </a:r>
            <a:r>
              <a:rPr lang="en-US" sz="1400" i="1" dirty="0"/>
              <a:t>Confronting the education debt: We owe billions to black, brown and low-income students and their schools</a:t>
            </a:r>
            <a:r>
              <a:rPr lang="en-US" sz="1400" dirty="0"/>
              <a:t>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Baker, B. &amp; Weber, M. (2016). Beyond the echo-chamber: State investments and student outcomes in U.S. elementary and secondary education. </a:t>
            </a:r>
            <a:r>
              <a:rPr lang="en-US" sz="1400" i="1" dirty="0"/>
              <a:t>Journal of Education Finance, 42</a:t>
            </a:r>
            <a:r>
              <a:rPr lang="en-US" sz="1400" dirty="0"/>
              <a:t>(1), 1-27.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Bailey, J, (2020, January 23). Tax cuts causing the worst revenue projections since consensus forecasting began. [web log] Retrieved from kypolicy.org/tax-cuts-causing-the-worst-revenue-projections-since-consensus-forecasting-began/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Barton, R. (2017). Kentucky among states with deepest education cuts since recession. Retrieved from wfpl.org/kentucky-among-states-with-deepest-education-cuts-since-recession/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Bryant, J. (2017). GOP war on learning continues in senate tax plan, state funding cuts. Retrieved from educationopportunitynetwork.org/gop-war-on-learning-continues-in-senate-tax-plan-state-funding-cuts/</a:t>
            </a:r>
          </a:p>
        </p:txBody>
      </p:sp>
    </p:spTree>
    <p:extLst>
      <p:ext uri="{BB962C8B-B14F-4D97-AF65-F5344CB8AC3E}">
        <p14:creationId xmlns:p14="http://schemas.microsoft.com/office/powerpoint/2010/main" val="141180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REFERENCES CITED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283" y="808761"/>
            <a:ext cx="7886700" cy="5071044"/>
          </a:xfrm>
        </p:spPr>
        <p:txBody>
          <a:bodyPr/>
          <a:lstStyle/>
          <a:p>
            <a:pPr marL="95250" indent="0">
              <a:buNone/>
            </a:pPr>
            <a:r>
              <a:rPr lang="en-US" sz="1400" dirty="0"/>
              <a:t>Center on Budget and Policy Priorities. (2017). A punishing decade for school funding. Washington, DC: Leachman, M., Masterson, K., &amp; Figueroa, E.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Dietrichson, J. Bøg, M., Filges, T., &amp; Klint Jørgensen, A.M. (2017). Academic interventions for elementary and middle school students with low socioeconomic status: A systematic review and meta-analysis. </a:t>
            </a:r>
            <a:r>
              <a:rPr lang="en-US" sz="1400" i="1" dirty="0"/>
              <a:t>Review of Educational Research, 87</a:t>
            </a:r>
            <a:r>
              <a:rPr lang="en-US" sz="1400" dirty="0"/>
              <a:t>(2), 243-282.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Economic Policy Institute. (2018). </a:t>
            </a:r>
            <a:r>
              <a:rPr lang="en-US" sz="1400" i="1" dirty="0"/>
              <a:t>The teacher shortage is real, large and growing worse than we thought: The first report in “The perfect storm in the teacher labor market’ series</a:t>
            </a:r>
            <a:r>
              <a:rPr lang="en-US" sz="1400" dirty="0"/>
              <a:t>. Washington, DC: E. García and E. Weiss.</a:t>
            </a:r>
          </a:p>
          <a:p>
            <a:pPr marL="95250" indent="0">
              <a:buNone/>
            </a:pPr>
            <a:r>
              <a:rPr lang="en-US" sz="1400" dirty="0"/>
              <a:t> </a:t>
            </a:r>
          </a:p>
          <a:p>
            <a:pPr marL="95250" indent="0">
              <a:buNone/>
            </a:pPr>
            <a:r>
              <a:rPr lang="en-US" sz="1400" dirty="0"/>
              <a:t>Economic Policy Institute. (2019). </a:t>
            </a:r>
            <a:r>
              <a:rPr lang="en-US" sz="1400" i="1" dirty="0"/>
              <a:t>The teacher weekly wage penalty hit 21.4 percent in 2018, a record high: Trends in the teacher wage and compensation penalties through 2018</a:t>
            </a:r>
            <a:r>
              <a:rPr lang="en-US" sz="1400" dirty="0"/>
              <a:t>. Washington, DC: S. Allegretto &amp; L. Mishel.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Education Law Center. (2011). Pennsylvania’s best investment: The social and economic benefits of public education. Philadelphia, PA: Mitra, D. 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Educational Testing Service. (2016). </a:t>
            </a:r>
            <a:r>
              <a:rPr lang="en-US" sz="1400" i="1" dirty="0"/>
              <a:t>Mind the gap: 20 years of progress and retrenchment in school funding and achievement gaps</a:t>
            </a:r>
            <a:r>
              <a:rPr lang="en-US" sz="1400" dirty="0"/>
              <a:t>. Princeton, NJ: B.D. Baker, D. Farrie, &amp; D.G. Sciarra.</a:t>
            </a:r>
          </a:p>
        </p:txBody>
      </p:sp>
    </p:spTree>
    <p:extLst>
      <p:ext uri="{BB962C8B-B14F-4D97-AF65-F5344CB8AC3E}">
        <p14:creationId xmlns:p14="http://schemas.microsoft.com/office/powerpoint/2010/main" val="41056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REFERENCES CITED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283" y="808762"/>
            <a:ext cx="7886700" cy="5092166"/>
          </a:xfrm>
        </p:spPr>
        <p:txBody>
          <a:bodyPr/>
          <a:lstStyle/>
          <a:p>
            <a:pPr marL="95250" indent="0">
              <a:buNone/>
            </a:pPr>
            <a:r>
              <a:rPr lang="en-US" sz="1400" dirty="0"/>
              <a:t>Greenwald, R., Hedges, L.V., &amp; Laine, R.D. (1996). The effect of school resources on student achievement. </a:t>
            </a:r>
            <a:r>
              <a:rPr lang="en-US" sz="1400" i="1" dirty="0"/>
              <a:t>Review of Educational Research, 66</a:t>
            </a:r>
            <a:r>
              <a:rPr lang="en-US" sz="1400" dirty="0"/>
              <a:t>(3), 361-396.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Institute on Taxation and Economic Policy. (2018). </a:t>
            </a:r>
            <a:r>
              <a:rPr lang="en-US" sz="1400" i="1" dirty="0"/>
              <a:t>Kentucky: Who pays?</a:t>
            </a:r>
            <a:r>
              <a:rPr lang="en-US" sz="1400" dirty="0"/>
              <a:t> (6th ed.). Washington, DC: Wiehe, et al.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Kentucky Center for Economic Policy. (2019). Research briefing data resources. Frankfort, KY.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Kentucky Center for Economic Policy. (2020). What does Kentucky value? A preview of the 2020-2022 budget of the commonwealth. Frankfort, KY.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Kentucky Department of Education. (2013). </a:t>
            </a:r>
            <a:r>
              <a:rPr lang="en-US" sz="1400" i="1" dirty="0"/>
              <a:t>Nickel facts</a:t>
            </a:r>
            <a:r>
              <a:rPr lang="en-US" sz="1400" dirty="0"/>
              <a:t>. Retrieved from education.ky.gov/districts/SEEK/.../Nickel%20Facts%207%2008%2019.docx</a:t>
            </a:r>
          </a:p>
          <a:p>
            <a:pPr marL="95250" indent="0">
              <a:buNone/>
            </a:pPr>
            <a:endParaRPr lang="en-US" sz="1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" indent="0">
              <a:buNone/>
            </a:pPr>
            <a:r>
              <a:rPr lang="en-US" sz="1400" dirty="0"/>
              <a:t>Kentucky Department of Education. (2017). Jefferson County management audit report per KRS 158.785 (attachment 8). Frankfort, KY: Lewis, W.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Kentucky Department of Education. (2020). SEEK taxes. Retrieved from education.ky.gov/districts/SEEK/Pages/Taxes.aspx</a:t>
            </a:r>
          </a:p>
        </p:txBody>
      </p:sp>
    </p:spTree>
    <p:extLst>
      <p:ext uri="{BB962C8B-B14F-4D97-AF65-F5344CB8AC3E}">
        <p14:creationId xmlns:p14="http://schemas.microsoft.com/office/powerpoint/2010/main" val="16124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REFERENCES CITED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283" y="808762"/>
            <a:ext cx="7886700" cy="4385030"/>
          </a:xfrm>
        </p:spPr>
        <p:txBody>
          <a:bodyPr/>
          <a:lstStyle/>
          <a:p>
            <a:pPr marL="95250" indent="0">
              <a:buNone/>
            </a:pPr>
            <a:r>
              <a:rPr lang="en-US" sz="1400" dirty="0"/>
              <a:t>Kentucky School Boards Association. (2017). </a:t>
            </a:r>
            <a:r>
              <a:rPr lang="en-US" sz="1400" i="1" dirty="0"/>
              <a:t>Interim advocacy newsletter</a:t>
            </a:r>
            <a:r>
              <a:rPr lang="en-US" sz="1400" dirty="0"/>
              <a:t>, November.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Learning Policy Institute. (2016a). </a:t>
            </a:r>
            <a:r>
              <a:rPr lang="en-US" sz="1400" i="1" dirty="0"/>
              <a:t>A coming crisis in teaching: Teacher supply, demand, and shortages in the U.S.</a:t>
            </a:r>
            <a:r>
              <a:rPr lang="en-US" sz="1400" dirty="0"/>
              <a:t> Palo Alto, CA: L. Sutcher, &amp; D. Carver-Thomas.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Learning Policy Institute. (2016b). </a:t>
            </a:r>
            <a:r>
              <a:rPr lang="en-US" sz="1400" i="1" dirty="0"/>
              <a:t>Addressing California’s emerging teacher shortage: An analysis of sources and solutions</a:t>
            </a:r>
            <a:r>
              <a:rPr lang="en-US" sz="1400" dirty="0"/>
              <a:t>. Palo, Alto, CA: L. Darling-Hammond, R. Furger, P. Shields, &amp; L. Sutcher.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Learning Policy Institute. (2017). </a:t>
            </a:r>
            <a:r>
              <a:rPr lang="en-US" sz="1400" i="1" dirty="0"/>
              <a:t>How money matters for schools</a:t>
            </a:r>
            <a:r>
              <a:rPr lang="en-US" sz="1400" dirty="0"/>
              <a:t>. Palo Alto, CA: B.D. Baker.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Loeb, S. &amp; Page, M.E. (2000). Examining the link between teacher wages and student outcomes: The importance of alternative labor market opportunities and non-pecuniary variation. </a:t>
            </a:r>
            <a:r>
              <a:rPr lang="en-US" sz="1400" i="1" dirty="0"/>
              <a:t>The Review of Economics and Statistics, 82</a:t>
            </a:r>
            <a:r>
              <a:rPr lang="en-US" sz="1400" dirty="0"/>
              <a:t>(3), 393-408.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Metropolitan Housing Coalition. (2018). Involuntary displacement, Louisville: KY: Kinahan, K., Heberle, L., &amp; Sizemore, S.</a:t>
            </a:r>
          </a:p>
        </p:txBody>
      </p:sp>
    </p:spTree>
    <p:extLst>
      <p:ext uri="{BB962C8B-B14F-4D97-AF65-F5344CB8AC3E}">
        <p14:creationId xmlns:p14="http://schemas.microsoft.com/office/powerpoint/2010/main" val="34384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REFERENCES CITED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283" y="808762"/>
            <a:ext cx="7886700" cy="5311622"/>
          </a:xfrm>
        </p:spPr>
        <p:txBody>
          <a:bodyPr/>
          <a:lstStyle/>
          <a:p>
            <a:pPr marL="95250" indent="0">
              <a:buNone/>
            </a:pPr>
            <a:r>
              <a:rPr lang="en-US" sz="1400" dirty="0"/>
              <a:t>National Bureau of Economic Research. (2014). </a:t>
            </a:r>
            <a:r>
              <a:rPr lang="en-US" sz="1400" i="1" dirty="0"/>
              <a:t>The effects of school finance reforms on the distribution of spending, academic achievement, and adult outcomes</a:t>
            </a:r>
            <a:r>
              <a:rPr lang="en-US" sz="1400" dirty="0"/>
              <a:t>. Cambridge, MA: C. Kirabo Jackson, R. Johnson, &amp; C. Persico.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National Bureau of Economic Research. (2015). </a:t>
            </a:r>
            <a:r>
              <a:rPr lang="en-US" sz="1400" i="1" dirty="0"/>
              <a:t>The effects of school spending on educational and economic outcomes: Evidence from school finance reforms</a:t>
            </a:r>
            <a:r>
              <a:rPr lang="en-US" sz="1400" dirty="0"/>
              <a:t>. Cambridge, MA: C. Kirabo Jackson, R.C. Johnson, &amp; C. Persico.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Office of Educational Accountability. (2018). Kentucky district data profiles school year 2017. Report No. 453. Frankfort, KY.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Shoulta, J. (2019). Greater tax flexibility strengthens local decision making. </a:t>
            </a:r>
            <a:r>
              <a:rPr lang="en-US" sz="1400" i="1" dirty="0"/>
              <a:t>Kentucky School Advocate</a:t>
            </a:r>
            <a:r>
              <a:rPr lang="en-US" sz="1400" dirty="0"/>
              <a:t>, February.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Spalding, A. (2018, August 9). As kids head back to school, districts have even fewer resources than previous years. [web log] Retrieved from kypolicy.org/as-kids-head-back-to-school-districts-have-even-fewer-resources-than-previous-years/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sz="1400" dirty="0"/>
              <a:t>Spalding, A. (2019, August 14). Kentucky kids head back to school amid historically deep funding cuts. [web log] Retrieved from kypolicy.org/kentucky-kids-head-back-to-school-amid-historically-deep-funding-cuts/</a:t>
            </a:r>
          </a:p>
        </p:txBody>
      </p:sp>
    </p:spTree>
    <p:extLst>
      <p:ext uri="{BB962C8B-B14F-4D97-AF65-F5344CB8AC3E}">
        <p14:creationId xmlns:p14="http://schemas.microsoft.com/office/powerpoint/2010/main" val="81551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REFERENCES CITED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283" y="808762"/>
            <a:ext cx="7886700" cy="5311622"/>
          </a:xfrm>
        </p:spPr>
        <p:txBody>
          <a:bodyPr/>
          <a:lstStyle/>
          <a:p>
            <a:pPr marL="95250" indent="0">
              <a:buNone/>
            </a:pPr>
            <a:r>
              <a:rPr lang="en-US" sz="1400" dirty="0"/>
              <a:t>Wenglinsky, H. (1997). How money matters: The effect of school district spending on academic achievement. </a:t>
            </a:r>
            <a:r>
              <a:rPr lang="en-US" sz="1400" i="1" dirty="0"/>
              <a:t>Sociology of Education, 70</a:t>
            </a:r>
            <a:r>
              <a:rPr lang="en-US" sz="1400" dirty="0"/>
              <a:t>(3), 221-237.</a:t>
            </a:r>
          </a:p>
        </p:txBody>
      </p:sp>
    </p:spTree>
    <p:extLst>
      <p:ext uri="{BB962C8B-B14F-4D97-AF65-F5344CB8AC3E}">
        <p14:creationId xmlns:p14="http://schemas.microsoft.com/office/powerpoint/2010/main" val="32361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2083724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b="1" dirty="0"/>
              <a:t>8. DISCUSSION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766139"/>
            <a:ext cx="7886700" cy="563401"/>
          </a:xfrm>
        </p:spPr>
        <p:txBody>
          <a:bodyPr/>
          <a:lstStyle/>
          <a:p>
            <a:pPr marL="9525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Questions and Comments?</a:t>
            </a:r>
          </a:p>
        </p:txBody>
      </p:sp>
    </p:spTree>
    <p:extLst>
      <p:ext uri="{BB962C8B-B14F-4D97-AF65-F5344CB8AC3E}">
        <p14:creationId xmlns:p14="http://schemas.microsoft.com/office/powerpoint/2010/main" val="17744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2FC2E-421C-0C45-9D37-DB9A042E6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32069"/>
            <a:ext cx="7886700" cy="3853389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For children from low-income families, increasing per pupil spending by 20 percent in 12 school-age years:</a:t>
            </a:r>
          </a:p>
          <a:p>
            <a:pPr marL="95250" indent="0">
              <a:buNone/>
            </a:pPr>
            <a:endParaRPr lang="en-US" dirty="0"/>
          </a:p>
          <a:p>
            <a:pPr lvl="1"/>
            <a:r>
              <a:rPr lang="en-US" sz="2100" b="1" dirty="0">
                <a:solidFill>
                  <a:srgbClr val="FF0000"/>
                </a:solidFill>
              </a:rPr>
              <a:t>Increases likelihood of graduating </a:t>
            </a:r>
            <a:r>
              <a:rPr lang="en-US" sz="2100" dirty="0"/>
              <a:t>by 23 percentage points</a:t>
            </a:r>
          </a:p>
          <a:p>
            <a:endParaRPr lang="en-US" dirty="0"/>
          </a:p>
          <a:p>
            <a:pPr lvl="1"/>
            <a:r>
              <a:rPr lang="en-US" sz="2100" b="1" dirty="0">
                <a:solidFill>
                  <a:srgbClr val="FF0000"/>
                </a:solidFill>
              </a:rPr>
              <a:t>Increases adult wages </a:t>
            </a:r>
            <a:r>
              <a:rPr lang="en-US" sz="2100" dirty="0"/>
              <a:t>by 25 percent</a:t>
            </a:r>
          </a:p>
          <a:p>
            <a:endParaRPr lang="en-US" dirty="0"/>
          </a:p>
          <a:p>
            <a:pPr lvl="1"/>
            <a:r>
              <a:rPr lang="en-US" sz="2100" b="1" dirty="0">
                <a:solidFill>
                  <a:srgbClr val="FF0000"/>
                </a:solidFill>
              </a:rPr>
              <a:t>Increases family income </a:t>
            </a:r>
            <a:r>
              <a:rPr lang="en-US" sz="2100" dirty="0"/>
              <a:t>by 52.2 percent</a:t>
            </a:r>
          </a:p>
          <a:p>
            <a:endParaRPr lang="en-US" dirty="0"/>
          </a:p>
          <a:p>
            <a:pPr lvl="1"/>
            <a:r>
              <a:rPr lang="en-US" sz="2100" b="1" dirty="0">
                <a:solidFill>
                  <a:srgbClr val="FF0000"/>
                </a:solidFill>
              </a:rPr>
              <a:t>Decreases adult poverty </a:t>
            </a:r>
            <a:r>
              <a:rPr lang="en-US" sz="2100" dirty="0"/>
              <a:t>by 20 percentage points</a:t>
            </a: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97D038E-9E8B-D548-AB66-665389E3A95B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DOES MONEY MATTER?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A57E367-D490-8940-969D-A73682A002EA}"/>
              </a:ext>
            </a:extLst>
          </p:cNvPr>
          <p:cNvSpPr txBox="1">
            <a:spLocks/>
          </p:cNvSpPr>
          <p:nvPr/>
        </p:nvSpPr>
        <p:spPr>
          <a:xfrm>
            <a:off x="628650" y="5857898"/>
            <a:ext cx="461391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(National Bureau of Economic Research, 2015, pp. i, 36, 38)</a:t>
            </a:r>
          </a:p>
        </p:txBody>
      </p:sp>
    </p:spTree>
    <p:extLst>
      <p:ext uri="{BB962C8B-B14F-4D97-AF65-F5344CB8AC3E}">
        <p14:creationId xmlns:p14="http://schemas.microsoft.com/office/powerpoint/2010/main" val="18482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DF15F-B80F-5E4B-9E5B-D770665EC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21019"/>
            <a:ext cx="7886700" cy="3285705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“The magnitudes of these effects are sufficiently large to:</a:t>
            </a:r>
          </a:p>
          <a:p>
            <a:pPr marL="95250" indent="0">
              <a:buNone/>
            </a:pPr>
            <a:endParaRPr lang="en-US" dirty="0"/>
          </a:p>
          <a:p>
            <a:pPr lvl="1"/>
            <a:r>
              <a:rPr lang="en-US" sz="2100" dirty="0"/>
              <a:t>“</a:t>
            </a:r>
            <a:r>
              <a:rPr lang="en-US" sz="2100" b="1" dirty="0">
                <a:solidFill>
                  <a:srgbClr val="FF0000"/>
                </a:solidFill>
              </a:rPr>
              <a:t>completely eliminate the high school graduation gap</a:t>
            </a:r>
            <a:r>
              <a:rPr lang="en-US" sz="2100" dirty="0">
                <a:solidFill>
                  <a:schemeClr val="accent5">
                    <a:lumMod val="50000"/>
                  </a:schemeClr>
                </a:solidFill>
              </a:rPr>
              <a:t> between children from poor and non-poor families”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(Baker and Weber, 2016, p. 5; see also National Bureau of Economic Research, 2014, p. 36; National Bureau of Economic Research, 2015, p. 26).</a:t>
            </a:r>
          </a:p>
          <a:p>
            <a:pPr marL="95250" indent="0">
              <a:buNone/>
            </a:pPr>
            <a:endParaRPr lang="en-US" dirty="0"/>
          </a:p>
          <a:p>
            <a:pPr lvl="1"/>
            <a:r>
              <a:rPr lang="en-US" sz="2100" dirty="0"/>
              <a:t>“</a:t>
            </a:r>
            <a:r>
              <a:rPr lang="en-US" sz="2100" b="1" dirty="0">
                <a:solidFill>
                  <a:srgbClr val="FF0000"/>
                </a:solidFill>
              </a:rPr>
              <a:t>completely eliminate the family income gap </a:t>
            </a:r>
            <a:r>
              <a:rPr lang="en-US" sz="2100" dirty="0">
                <a:solidFill>
                  <a:schemeClr val="accent5">
                    <a:lumMod val="50000"/>
                  </a:schemeClr>
                </a:solidFill>
              </a:rPr>
              <a:t>between children from low-income families and those from non-poor families”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(National Bureau of Economic Research, 2014, p. 38).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7B08012D-DDDE-044F-A25D-3ABD4EAE516C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12168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C96F6-DC05-A54C-AB5D-D51CEC97B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64446"/>
            <a:ext cx="7886700" cy="902823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“Improved access to school resources can … </a:t>
            </a:r>
            <a:r>
              <a:rPr lang="en-US" b="1" dirty="0">
                <a:solidFill>
                  <a:srgbClr val="FF0000"/>
                </a:solidFill>
              </a:rPr>
              <a:t>significantly reduce the intergenerational transmission of poverty</a:t>
            </a:r>
            <a:r>
              <a:rPr lang="en-US" dirty="0"/>
              <a:t>.”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AE158FEF-B9B7-A441-91EC-ED6413B8B6B0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DOES MONEY MATTER?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9A8577-E3A1-0D4B-818D-74EF3113238A}"/>
              </a:ext>
            </a:extLst>
          </p:cNvPr>
          <p:cNvSpPr txBox="1">
            <a:spLocks/>
          </p:cNvSpPr>
          <p:nvPr/>
        </p:nvSpPr>
        <p:spPr>
          <a:xfrm>
            <a:off x="628650" y="5857898"/>
            <a:ext cx="4486744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(National Bureau of Economic Research, 2015, p. 39)</a:t>
            </a:r>
          </a:p>
        </p:txBody>
      </p:sp>
    </p:spTree>
    <p:extLst>
      <p:ext uri="{BB962C8B-B14F-4D97-AF65-F5344CB8AC3E}">
        <p14:creationId xmlns:p14="http://schemas.microsoft.com/office/powerpoint/2010/main" val="39882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F8C7F-96E0-A34D-9CA2-75CAB2317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07071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2. HOW 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212933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989BA-549E-B645-9C0C-5927015FE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70779"/>
            <a:ext cx="7886700" cy="2402921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Effective teachers are the most important </a:t>
            </a:r>
            <a:r>
              <a:rPr lang="en-US" dirty="0"/>
              <a:t>school-based determinant of student educational performance”</a:t>
            </a:r>
            <a:r>
              <a:rPr lang="en-US" sz="1400" dirty="0"/>
              <a:t> (Economic Policy Institute, 2019, p. 1).</a:t>
            </a: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Investments in teacher quality </a:t>
            </a:r>
            <a:r>
              <a:rPr lang="en-US" dirty="0"/>
              <a:t>… are particularly effective in raising achievement”</a:t>
            </a:r>
            <a:r>
              <a:rPr lang="en-US" sz="1400" dirty="0"/>
              <a:t> (Learning Policy Institute, 2017, p. 5; see also Greenwald, Hedges, and Laine, 1996, pp. 384-385; National Bureau of Economic Research, 2015, p. 38).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FC2F9B41-A573-6642-B36E-1AAB1CDC3602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28521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84863"/>
            <a:ext cx="7886700" cy="2107537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“Research has illustrated the connection between </a:t>
            </a:r>
            <a:r>
              <a:rPr lang="en-US" b="1" dirty="0">
                <a:solidFill>
                  <a:srgbClr val="FF0000"/>
                </a:solidFill>
              </a:rPr>
              <a:t>staffing qualities and quantities </a:t>
            </a:r>
            <a:r>
              <a:rPr lang="en-US" dirty="0"/>
              <a:t>and student outcomes” </a:t>
            </a:r>
            <a:r>
              <a:rPr lang="en-US" sz="1400" dirty="0"/>
              <a:t>(Educational Testing Service, 2016, p. 3).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Higher levels of staffing </a:t>
            </a:r>
            <a:r>
              <a:rPr lang="en-US" dirty="0"/>
              <a:t>are also associated with </a:t>
            </a:r>
            <a:r>
              <a:rPr lang="en-US" b="1" dirty="0">
                <a:solidFill>
                  <a:srgbClr val="FF0000"/>
                </a:solidFill>
              </a:rPr>
              <a:t>reductions in achievement gaps</a:t>
            </a:r>
            <a:r>
              <a:rPr lang="en-US" dirty="0"/>
              <a:t>” </a:t>
            </a:r>
            <a:r>
              <a:rPr lang="en-US" sz="1400" dirty="0"/>
              <a:t>(Baker and Weber, 2016, p. 1).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17923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99034"/>
            <a:ext cx="7886700" cy="2834744"/>
          </a:xfrm>
        </p:spPr>
        <p:txBody>
          <a:bodyPr/>
          <a:lstStyle/>
          <a:p>
            <a:pPr marL="95250" indent="0">
              <a:buNone/>
            </a:pPr>
            <a:r>
              <a:rPr lang="en-US" b="1" dirty="0">
                <a:solidFill>
                  <a:srgbClr val="FF0000"/>
                </a:solidFill>
              </a:rPr>
              <a:t>More teachers </a:t>
            </a:r>
            <a:r>
              <a:rPr lang="en-US" dirty="0"/>
              <a:t>per student means:</a:t>
            </a:r>
          </a:p>
          <a:p>
            <a:pPr marL="95250" indent="0">
              <a:buNone/>
            </a:pPr>
            <a:endParaRPr lang="en-US" dirty="0"/>
          </a:p>
          <a:p>
            <a:pPr lvl="1"/>
            <a:r>
              <a:rPr lang="en-US" sz="2100" dirty="0"/>
              <a:t>Teacher </a:t>
            </a:r>
            <a:r>
              <a:rPr lang="en-US" sz="2100" b="1" dirty="0">
                <a:solidFill>
                  <a:srgbClr val="FF0000"/>
                </a:solidFill>
              </a:rPr>
              <a:t>morale improves</a:t>
            </a:r>
            <a:r>
              <a:rPr lang="en-US" sz="2100" dirty="0"/>
              <a:t>.</a:t>
            </a:r>
          </a:p>
          <a:p>
            <a:pPr marL="571500" lvl="1" indent="0">
              <a:buNone/>
            </a:pPr>
            <a:endParaRPr lang="en-US" sz="2100" dirty="0"/>
          </a:p>
          <a:p>
            <a:pPr lvl="1"/>
            <a:r>
              <a:rPr lang="en-US" sz="2100" dirty="0"/>
              <a:t>Student morale improves with </a:t>
            </a:r>
            <a:r>
              <a:rPr lang="en-US" sz="2100" b="1" dirty="0">
                <a:solidFill>
                  <a:srgbClr val="FF0000"/>
                </a:solidFill>
              </a:rPr>
              <a:t>more individual attention</a:t>
            </a:r>
            <a:r>
              <a:rPr lang="en-US" sz="2100" dirty="0"/>
              <a:t>.</a:t>
            </a:r>
          </a:p>
          <a:p>
            <a:pPr marL="571500" lvl="1" indent="0">
              <a:buNone/>
            </a:pPr>
            <a:endParaRPr lang="en-US" sz="2100" dirty="0"/>
          </a:p>
          <a:p>
            <a:pPr lvl="1"/>
            <a:r>
              <a:rPr lang="en-US" sz="2100" b="1" dirty="0">
                <a:solidFill>
                  <a:srgbClr val="FF0000"/>
                </a:solidFill>
              </a:rPr>
              <a:t>Relationships improve </a:t>
            </a:r>
            <a:r>
              <a:rPr lang="en-US" sz="2100" dirty="0"/>
              <a:t>between principals and teachers.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54145C6-53AB-AA4F-A6CE-E22936D3947A}"/>
              </a:ext>
            </a:extLst>
          </p:cNvPr>
          <p:cNvSpPr txBox="1">
            <a:spLocks/>
          </p:cNvSpPr>
          <p:nvPr/>
        </p:nvSpPr>
        <p:spPr>
          <a:xfrm>
            <a:off x="628650" y="5857898"/>
            <a:ext cx="4486744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(Wenglinsky, 1997, p. 225, see also p. 229)</a:t>
            </a:r>
          </a:p>
        </p:txBody>
      </p:sp>
    </p:spTree>
    <p:extLst>
      <p:ext uri="{BB962C8B-B14F-4D97-AF65-F5344CB8AC3E}">
        <p14:creationId xmlns:p14="http://schemas.microsoft.com/office/powerpoint/2010/main" val="361582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82344"/>
            <a:ext cx="7886700" cy="3933666"/>
          </a:xfrm>
        </p:spPr>
        <p:txBody>
          <a:bodyPr/>
          <a:lstStyle/>
          <a:p>
            <a:pPr marL="9525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series of studies … identified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schools in which students of low socioeconomic status evince high levels of achievement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… Such schools display a series of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relatively uniform characteristics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associated with high levels of achievement among low SES students”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(Wenglinsky, 1997, p. 222).</a:t>
            </a:r>
            <a:endParaRPr lang="en-US" sz="1200" dirty="0"/>
          </a:p>
          <a:p>
            <a:pPr marL="95250" indent="0">
              <a:buNone/>
            </a:pPr>
            <a:endParaRPr lang="en-US" dirty="0"/>
          </a:p>
          <a:p>
            <a:pPr lvl="1"/>
            <a:r>
              <a:rPr lang="en-US" sz="2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 morale</a:t>
            </a:r>
            <a:endParaRPr lang="en-US" sz="2100" dirty="0"/>
          </a:p>
          <a:p>
            <a:pPr marL="571500" lvl="1" indent="0">
              <a:buNone/>
            </a:pPr>
            <a:endParaRPr lang="en-US" sz="2100" dirty="0"/>
          </a:p>
          <a:p>
            <a:pPr lvl="1"/>
            <a:r>
              <a:rPr lang="en-US" sz="2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relationships between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and principals</a:t>
            </a:r>
            <a:endParaRPr lang="en-US" sz="2100" dirty="0"/>
          </a:p>
          <a:p>
            <a:pPr marL="571500" lvl="1" indent="0">
              <a:buNone/>
            </a:pPr>
            <a:endParaRPr lang="en-US" sz="2100" dirty="0"/>
          </a:p>
          <a:p>
            <a:pPr lvl="1"/>
            <a:r>
              <a:rPr lang="en-US" sz="2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environment</a:t>
            </a:r>
            <a:endParaRPr lang="en-US" sz="2100" dirty="0"/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DBD428C-E149-EC4C-B830-E0F4BAC42C15}"/>
              </a:ext>
            </a:extLst>
          </p:cNvPr>
          <p:cNvSpPr txBox="1">
            <a:spLocks/>
          </p:cNvSpPr>
          <p:nvPr/>
        </p:nvSpPr>
        <p:spPr>
          <a:xfrm>
            <a:off x="628650" y="5857898"/>
            <a:ext cx="349224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(Wenglinsky, 1997, p. 225, see also p. 229)</a:t>
            </a:r>
          </a:p>
        </p:txBody>
      </p:sp>
    </p:spTree>
    <p:extLst>
      <p:ext uri="{BB962C8B-B14F-4D97-AF65-F5344CB8AC3E}">
        <p14:creationId xmlns:p14="http://schemas.microsoft.com/office/powerpoint/2010/main" val="36901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0932-0402-9147-ADE7-8EAC85B55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26" y="866899"/>
            <a:ext cx="7886700" cy="4738254"/>
          </a:xfrm>
        </p:spPr>
        <p:txBody>
          <a:bodyPr/>
          <a:lstStyle/>
          <a:p>
            <a:r>
              <a:rPr lang="en-US" sz="2100" dirty="0"/>
              <a:t>1. DOES MONEY MATTER?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/>
              <a:t>2. HOW DOES MONEY MATTER?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/>
              <a:t>3. CHALLENGES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/>
              <a:t>4. REVENUE TRENDS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/>
              <a:t>5. COMPARISONS TO OTHER DISTRICTS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/>
              <a:t>6. COMMUNITY BENEFITS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/>
              <a:t>7. RECOMMENDATION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/>
              <a:t>8. DISCUSSION</a:t>
            </a:r>
            <a:endParaRPr lang="en-US" sz="2100" b="1" dirty="0"/>
          </a:p>
        </p:txBody>
      </p:sp>
      <p:sp>
        <p:nvSpPr>
          <p:cNvPr id="3" name="Google Shape;129;p14">
            <a:extLst>
              <a:ext uri="{FF2B5EF4-FFF2-40B4-BE49-F238E27FC236}">
                <a16:creationId xmlns:a16="http://schemas.microsoft.com/office/drawing/2014/main" id="{01495FC8-09B8-1E4D-B7B8-65F4F3C13F9D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21030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58786"/>
            <a:ext cx="7886700" cy="2195767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“The key resource that affects the </a:t>
            </a:r>
            <a:r>
              <a:rPr lang="en-US" b="1" dirty="0">
                <a:solidFill>
                  <a:srgbClr val="FF0000"/>
                </a:solidFill>
              </a:rPr>
              <a:t>social environment </a:t>
            </a:r>
            <a:r>
              <a:rPr lang="en-US" dirty="0"/>
              <a:t>of the school is the </a:t>
            </a:r>
            <a:r>
              <a:rPr lang="en-US" b="1" dirty="0">
                <a:solidFill>
                  <a:srgbClr val="FF0000"/>
                </a:solidFill>
              </a:rPr>
              <a:t>number of teachers</a:t>
            </a:r>
            <a:r>
              <a:rPr lang="en-US" dirty="0"/>
              <a:t>.”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“Teachers who are responsible for a large number of students tend to be demoralized because they have trouble developing </a:t>
            </a:r>
            <a:r>
              <a:rPr lang="en-US" b="1" dirty="0">
                <a:solidFill>
                  <a:srgbClr val="FF0000"/>
                </a:solidFill>
              </a:rPr>
              <a:t>relationships with all their students</a:t>
            </a:r>
            <a:r>
              <a:rPr lang="en-US" dirty="0"/>
              <a:t>.”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EE9879-98D7-0447-9427-B9A8E2D6072A}"/>
              </a:ext>
            </a:extLst>
          </p:cNvPr>
          <p:cNvSpPr txBox="1">
            <a:spLocks/>
          </p:cNvSpPr>
          <p:nvPr/>
        </p:nvSpPr>
        <p:spPr>
          <a:xfrm>
            <a:off x="628650" y="5857898"/>
            <a:ext cx="3467862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(Wenglinsky, 1997, p. 225, see also p. 229)</a:t>
            </a:r>
          </a:p>
        </p:txBody>
      </p:sp>
    </p:spTree>
    <p:extLst>
      <p:ext uri="{BB962C8B-B14F-4D97-AF65-F5344CB8AC3E}">
        <p14:creationId xmlns:p14="http://schemas.microsoft.com/office/powerpoint/2010/main" val="11248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802232"/>
            <a:ext cx="7886700" cy="2283631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Fewer students per counselor</a:t>
            </a:r>
            <a:r>
              <a:rPr lang="en-US" dirty="0"/>
              <a:t> … [has] also been found to improve student outcomes” </a:t>
            </a:r>
            <a:r>
              <a:rPr lang="en-US" sz="1400" dirty="0"/>
              <a:t>(National Bureau of Economic Research, 2015, pp. 38-39).</a:t>
            </a: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“[Funding] increases … to </a:t>
            </a:r>
            <a:r>
              <a:rPr lang="en-US" b="1" dirty="0">
                <a:solidFill>
                  <a:srgbClr val="FF0000"/>
                </a:solidFill>
              </a:rPr>
              <a:t>hire more guidance counselors and social workers</a:t>
            </a:r>
            <a:r>
              <a:rPr lang="en-US" dirty="0"/>
              <a:t> are consistent with the </a:t>
            </a:r>
            <a:r>
              <a:rPr lang="en-US" b="1" dirty="0">
                <a:solidFill>
                  <a:srgbClr val="FF0000"/>
                </a:solidFill>
              </a:rPr>
              <a:t>large, positive effects for those from low-income families</a:t>
            </a:r>
            <a:r>
              <a:rPr lang="en-US" dirty="0"/>
              <a:t>”</a:t>
            </a:r>
            <a:r>
              <a:rPr lang="en-US" sz="1400" dirty="0"/>
              <a:t> (National Bureau of Economic Research, 2014, p. 42; 2015, pp. 37-38).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19469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975854"/>
            <a:ext cx="7886700" cy="1959540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Per-pupil expenditures </a:t>
            </a:r>
            <a:r>
              <a:rPr lang="en-US" dirty="0"/>
              <a:t>for instruction </a:t>
            </a:r>
            <a:r>
              <a:rPr lang="en-US" b="1" dirty="0">
                <a:solidFill>
                  <a:srgbClr val="FF0000"/>
                </a:solidFill>
              </a:rPr>
              <a:t>and the administration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school districts are associated with achievement” </a:t>
            </a:r>
            <a:r>
              <a:rPr lang="en-US" sz="1400" dirty="0"/>
              <a:t>(Wenglinsky, 1997, p. 221).</a:t>
            </a: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Fewer students per administrator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… have also been found to improve student outcomes” </a:t>
            </a:r>
            <a:r>
              <a:rPr lang="en-US" sz="1400" dirty="0"/>
              <a:t>(National Bureau of Economic Research, 2015, pp. 38-39).</a:t>
            </a:r>
            <a:endParaRPr lang="en-US" dirty="0"/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276627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C8160-2BFF-6D4C-836E-93DDDDA42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48461"/>
            <a:ext cx="7886700" cy="5269739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CE03502-5415-3241-B7AC-0AC7EBBFB1A8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282CA8C-23B9-9740-8D11-3BFCE9F0E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717550"/>
            <a:ext cx="7636552" cy="520065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2B287B-1B80-8D45-A020-D9C2D67EE9DD}"/>
              </a:ext>
            </a:extLst>
          </p:cNvPr>
          <p:cNvSpPr txBox="1">
            <a:spLocks/>
          </p:cNvSpPr>
          <p:nvPr/>
        </p:nvSpPr>
        <p:spPr>
          <a:xfrm>
            <a:off x="590550" y="5966716"/>
            <a:ext cx="2310871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(Wenglinsky, 1997, p. 225)</a:t>
            </a:r>
          </a:p>
        </p:txBody>
      </p:sp>
    </p:spTree>
    <p:extLst>
      <p:ext uri="{BB962C8B-B14F-4D97-AF65-F5344CB8AC3E}">
        <p14:creationId xmlns:p14="http://schemas.microsoft.com/office/powerpoint/2010/main" val="19624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C8160-2BFF-6D4C-836E-93DDDDA42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48461"/>
            <a:ext cx="7886700" cy="5269739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CE03502-5415-3241-B7AC-0AC7EBBFB1A8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2B287B-1B80-8D45-A020-D9C2D67EE9DD}"/>
              </a:ext>
            </a:extLst>
          </p:cNvPr>
          <p:cNvSpPr txBox="1">
            <a:spLocks/>
          </p:cNvSpPr>
          <p:nvPr/>
        </p:nvSpPr>
        <p:spPr>
          <a:xfrm>
            <a:off x="590550" y="5966716"/>
            <a:ext cx="2310871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(Wenglinsky, 1997, p. 225)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BE92A3-6B4E-AD42-B49A-06086C2B3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010" y="474587"/>
            <a:ext cx="2203979" cy="590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CE03502-5415-3241-B7AC-0AC7EBBFB1A8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2B287B-1B80-8D45-A020-D9C2D67EE9DD}"/>
              </a:ext>
            </a:extLst>
          </p:cNvPr>
          <p:cNvSpPr txBox="1">
            <a:spLocks/>
          </p:cNvSpPr>
          <p:nvPr/>
        </p:nvSpPr>
        <p:spPr>
          <a:xfrm>
            <a:off x="590550" y="5966716"/>
            <a:ext cx="2310871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(Wenglinsky, 1997, p. 225)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4998C6-2987-2849-89EC-25926F930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57" y="1888588"/>
            <a:ext cx="8269357" cy="27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C8160-2BFF-6D4C-836E-93DDDDA42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48461"/>
            <a:ext cx="7886700" cy="5269739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CE03502-5415-3241-B7AC-0AC7EBBFB1A8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2B287B-1B80-8D45-A020-D9C2D67EE9DD}"/>
              </a:ext>
            </a:extLst>
          </p:cNvPr>
          <p:cNvSpPr txBox="1">
            <a:spLocks/>
          </p:cNvSpPr>
          <p:nvPr/>
        </p:nvSpPr>
        <p:spPr>
          <a:xfrm>
            <a:off x="590550" y="5966716"/>
            <a:ext cx="2310871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(Wenglinsky, 1997, p. 225)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AFB93166-B4B5-0446-8FBA-429D7D603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410" y="604979"/>
            <a:ext cx="2661179" cy="58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C8160-2BFF-6D4C-836E-93DDDDA42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48461"/>
            <a:ext cx="7886700" cy="5269739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CE03502-5415-3241-B7AC-0AC7EBBFB1A8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2B287B-1B80-8D45-A020-D9C2D67EE9DD}"/>
              </a:ext>
            </a:extLst>
          </p:cNvPr>
          <p:cNvSpPr txBox="1">
            <a:spLocks/>
          </p:cNvSpPr>
          <p:nvPr/>
        </p:nvSpPr>
        <p:spPr>
          <a:xfrm>
            <a:off x="590550" y="5966716"/>
            <a:ext cx="2310871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(Wenglinsky, 1997, p. 225)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95A578B-C97A-7B49-B5BE-CF0D89138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94" y="550646"/>
            <a:ext cx="6508812" cy="546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CE03502-5415-3241-B7AC-0AC7EBBFB1A8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2B287B-1B80-8D45-A020-D9C2D67EE9DD}"/>
              </a:ext>
            </a:extLst>
          </p:cNvPr>
          <p:cNvSpPr txBox="1">
            <a:spLocks/>
          </p:cNvSpPr>
          <p:nvPr/>
        </p:nvSpPr>
        <p:spPr>
          <a:xfrm>
            <a:off x="590550" y="5966716"/>
            <a:ext cx="2310871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(Wenglinsky, 1997, p. 225)</a:t>
            </a: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9A3DB5D-F3B6-A34C-8741-C85B4761D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985" y="648461"/>
            <a:ext cx="5457550" cy="53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650" y="1803081"/>
            <a:ext cx="7886700" cy="2235520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“A significant body of research points to the </a:t>
            </a:r>
            <a:r>
              <a:rPr lang="en-US" b="1" dirty="0">
                <a:solidFill>
                  <a:srgbClr val="FF0000"/>
                </a:solidFill>
              </a:rPr>
              <a:t>effectiveness of class-size reduction for improving student outcomes and reducing gaps</a:t>
            </a:r>
            <a:r>
              <a:rPr lang="en-US" dirty="0"/>
              <a:t>.”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“The effects of </a:t>
            </a:r>
            <a:r>
              <a:rPr lang="en-US" b="1" dirty="0">
                <a:solidFill>
                  <a:srgbClr val="FF0000"/>
                </a:solidFill>
              </a:rPr>
              <a:t>class size reduction </a:t>
            </a:r>
            <a:r>
              <a:rPr lang="en-US" dirty="0"/>
              <a:t>on achievement … are most pronounced for </a:t>
            </a:r>
            <a:r>
              <a:rPr lang="en-US" b="1" dirty="0">
                <a:solidFill>
                  <a:srgbClr val="FF0000"/>
                </a:solidFill>
              </a:rPr>
              <a:t>students of color </a:t>
            </a:r>
            <a:r>
              <a:rPr lang="en-US" dirty="0"/>
              <a:t>and those in schools serving concentrations of </a:t>
            </a:r>
            <a:r>
              <a:rPr lang="en-US" b="1" dirty="0">
                <a:solidFill>
                  <a:srgbClr val="FF0000"/>
                </a:solidFill>
              </a:rPr>
              <a:t>students in poverty</a:t>
            </a:r>
            <a:r>
              <a:rPr lang="en-US" dirty="0"/>
              <a:t>.”</a:t>
            </a:r>
            <a:endParaRPr lang="en-US" sz="1400" dirty="0"/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8F3A68-0431-1F41-AF85-7A583FD85E04}"/>
              </a:ext>
            </a:extLst>
          </p:cNvPr>
          <p:cNvSpPr txBox="1">
            <a:spLocks/>
          </p:cNvSpPr>
          <p:nvPr/>
        </p:nvSpPr>
        <p:spPr>
          <a:xfrm>
            <a:off x="628650" y="5857898"/>
            <a:ext cx="3041142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(Learning Policy Institute, 2017, p. 11)</a:t>
            </a:r>
          </a:p>
        </p:txBody>
      </p:sp>
    </p:spTree>
    <p:extLst>
      <p:ext uri="{BB962C8B-B14F-4D97-AF65-F5344CB8AC3E}">
        <p14:creationId xmlns:p14="http://schemas.microsoft.com/office/powerpoint/2010/main" val="35335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F0D3-A211-5C4B-B336-F7327866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03437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1. 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35803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650" y="1773882"/>
            <a:ext cx="7886700" cy="2299354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“Cohesive school environments are positively related to students’ achievement </a:t>
            </a:r>
            <a:r>
              <a:rPr lang="en-US" b="1" dirty="0">
                <a:solidFill>
                  <a:srgbClr val="FF0000"/>
                </a:solidFill>
              </a:rPr>
              <a:t>above and beyond students’ social backgrounds</a:t>
            </a:r>
            <a:r>
              <a:rPr lang="en-US" dirty="0"/>
              <a:t>.”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Class size </a:t>
            </a:r>
            <a:r>
              <a:rPr lang="en-US" dirty="0"/>
              <a:t>is, in turn, positively related to </a:t>
            </a:r>
            <a:r>
              <a:rPr lang="en-US" b="1" dirty="0">
                <a:solidFill>
                  <a:srgbClr val="FF0000"/>
                </a:solidFill>
              </a:rPr>
              <a:t>school social environment</a:t>
            </a:r>
            <a:r>
              <a:rPr lang="en-US" dirty="0"/>
              <a:t>, with schools having more cohesive social environments when they have </a:t>
            </a:r>
            <a:r>
              <a:rPr lang="en-US" b="1" dirty="0">
                <a:solidFill>
                  <a:srgbClr val="FF0000"/>
                </a:solidFill>
              </a:rPr>
              <a:t>smaller classes</a:t>
            </a:r>
            <a:r>
              <a:rPr lang="en-US" dirty="0"/>
              <a:t>.”</a:t>
            </a:r>
            <a:endParaRPr lang="en-US" sz="1400" dirty="0"/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1FC5592-56E3-6F44-BEBD-A211DB83537F}"/>
              </a:ext>
            </a:extLst>
          </p:cNvPr>
          <p:cNvSpPr txBox="1">
            <a:spLocks/>
          </p:cNvSpPr>
          <p:nvPr/>
        </p:nvSpPr>
        <p:spPr>
          <a:xfrm>
            <a:off x="628650" y="5857898"/>
            <a:ext cx="229743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(Wenglinsky, 1997, p. 221)</a:t>
            </a:r>
          </a:p>
        </p:txBody>
      </p:sp>
    </p:spTree>
    <p:extLst>
      <p:ext uri="{BB962C8B-B14F-4D97-AF65-F5344CB8AC3E}">
        <p14:creationId xmlns:p14="http://schemas.microsoft.com/office/powerpoint/2010/main" val="40112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86288"/>
            <a:ext cx="7886700" cy="1718023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Higher teacher salaries</a:t>
            </a:r>
            <a:r>
              <a:rPr lang="en-US" dirty="0"/>
              <a:t> lead to increases in the quality of applicants … and </a:t>
            </a:r>
            <a:r>
              <a:rPr lang="en-US" b="1" dirty="0">
                <a:solidFill>
                  <a:srgbClr val="FF0000"/>
                </a:solidFill>
              </a:rPr>
              <a:t>increases in student outcomes</a:t>
            </a:r>
            <a:r>
              <a:rPr lang="en-US" dirty="0"/>
              <a:t>” </a:t>
            </a:r>
            <a:r>
              <a:rPr lang="en-US" sz="1400" dirty="0"/>
              <a:t>(Educational Testing Service, 2016, p. 5).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“Teacher </a:t>
            </a:r>
            <a:r>
              <a:rPr lang="en-US" b="1" dirty="0">
                <a:solidFill>
                  <a:srgbClr val="FF0000"/>
                </a:solidFill>
              </a:rPr>
              <a:t>wages</a:t>
            </a:r>
            <a:r>
              <a:rPr lang="en-US" dirty="0"/>
              <a:t> affect teacher </a:t>
            </a:r>
            <a:r>
              <a:rPr lang="en-US" b="1" dirty="0">
                <a:solidFill>
                  <a:srgbClr val="FF0000"/>
                </a:solidFill>
              </a:rPr>
              <a:t>quality</a:t>
            </a:r>
            <a:r>
              <a:rPr lang="en-US" dirty="0"/>
              <a:t>”</a:t>
            </a:r>
            <a:r>
              <a:rPr lang="en-US" sz="1400" dirty="0"/>
              <a:t> (Learning Policy Institute, 2017, p. 3).</a:t>
            </a:r>
          </a:p>
          <a:p>
            <a:pPr marL="95250" indent="0">
              <a:buNone/>
            </a:pPr>
            <a:endParaRPr lang="en-US" dirty="0"/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17075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35823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17075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pic>
        <p:nvPicPr>
          <p:cNvPr id="7" name="Picture 6" descr="A picture containing photo&#10;&#10;Description automatically generated">
            <a:extLst>
              <a:ext uri="{FF2B5EF4-FFF2-40B4-BE49-F238E27FC236}">
                <a16:creationId xmlns:a16="http://schemas.microsoft.com/office/drawing/2014/main" id="{D84CFE4C-EB63-BB4E-9AE6-47215ACF6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905" y="3842274"/>
            <a:ext cx="7061259" cy="195577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FCCA64-9C7E-F74B-AB7F-52AB8778E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447" y="877968"/>
            <a:ext cx="4989955" cy="273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29224"/>
            <a:ext cx="7886700" cy="2554407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“[Funding] increases … to </a:t>
            </a:r>
            <a:r>
              <a:rPr lang="en-US" b="1" dirty="0">
                <a:solidFill>
                  <a:srgbClr val="FF0000"/>
                </a:solidFill>
              </a:rPr>
              <a:t>hire more teachers </a:t>
            </a:r>
            <a:r>
              <a:rPr lang="en-US" dirty="0"/>
              <a:t>and/or </a:t>
            </a:r>
            <a:r>
              <a:rPr lang="en-US" b="1" dirty="0">
                <a:solidFill>
                  <a:srgbClr val="FF0000"/>
                </a:solidFill>
              </a:rPr>
              <a:t>increase teacher salary </a:t>
            </a:r>
            <a:r>
              <a:rPr lang="en-US" dirty="0"/>
              <a:t>… are consistent with the </a:t>
            </a:r>
            <a:r>
              <a:rPr lang="en-US" b="1" dirty="0">
                <a:solidFill>
                  <a:srgbClr val="FF0000"/>
                </a:solidFill>
              </a:rPr>
              <a:t>large, positive effects for those from low-income families</a:t>
            </a:r>
            <a:r>
              <a:rPr lang="en-US" dirty="0"/>
              <a:t>”</a:t>
            </a:r>
            <a:r>
              <a:rPr lang="en-US" sz="1400" dirty="0"/>
              <a:t> (National Bureau of Economic Research, 2014, p. 42; see also 2015, pp. 37-38).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Increases in teacher wages </a:t>
            </a:r>
            <a:r>
              <a:rPr lang="en-US" dirty="0"/>
              <a:t>have been found in several studies to be associated with </a:t>
            </a:r>
            <a:r>
              <a:rPr lang="en-US" b="1" dirty="0">
                <a:solidFill>
                  <a:srgbClr val="FF0000"/>
                </a:solidFill>
              </a:rPr>
              <a:t>increased student achievement</a:t>
            </a:r>
            <a:r>
              <a:rPr lang="en-US" dirty="0"/>
              <a:t>” </a:t>
            </a:r>
            <a:r>
              <a:rPr lang="en-US" sz="1400" dirty="0"/>
              <a:t>(Learning Policy Institute, 2017, p. 12; see also Loeb and Page, 2000, p. 395).</a:t>
            </a:r>
            <a:endParaRPr lang="en-US" dirty="0"/>
          </a:p>
          <a:p>
            <a:pPr marL="95250" indent="0">
              <a:buNone/>
            </a:pPr>
            <a:endParaRPr lang="en-US" dirty="0"/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39316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335493"/>
            <a:ext cx="7886700" cy="859120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“High teacher turnover consumes economic resources. … </a:t>
            </a:r>
            <a:r>
              <a:rPr lang="en-US" b="1" dirty="0">
                <a:solidFill>
                  <a:srgbClr val="FF0000"/>
                </a:solidFill>
              </a:rPr>
              <a:t>Filling a vacancy costs $21,000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on average.”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67B4E4E-8C9E-B340-866C-34CDEEC9361F}"/>
              </a:ext>
            </a:extLst>
          </p:cNvPr>
          <p:cNvSpPr txBox="1">
            <a:spLocks/>
          </p:cNvSpPr>
          <p:nvPr/>
        </p:nvSpPr>
        <p:spPr>
          <a:xfrm>
            <a:off x="628650" y="5857898"/>
            <a:ext cx="3467862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(Economic Policy Institute, 2018, pp. 2-3)</a:t>
            </a:r>
          </a:p>
        </p:txBody>
      </p:sp>
    </p:spTree>
    <p:extLst>
      <p:ext uri="{BB962C8B-B14F-4D97-AF65-F5344CB8AC3E}">
        <p14:creationId xmlns:p14="http://schemas.microsoft.com/office/powerpoint/2010/main" val="18591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40178"/>
            <a:ext cx="7886700" cy="1388822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“[We] expect … </a:t>
            </a:r>
            <a:r>
              <a:rPr lang="en-US" b="1" dirty="0">
                <a:solidFill>
                  <a:srgbClr val="FF0000"/>
                </a:solidFill>
              </a:rPr>
              <a:t>substantial increases in achievement </a:t>
            </a:r>
            <a:r>
              <a:rPr lang="en-US" dirty="0"/>
              <a:t>if resources were targeted to selecting (or retaining) more educated or more experienced teachers”</a:t>
            </a:r>
            <a:r>
              <a:rPr lang="en-US" sz="1400" dirty="0"/>
              <a:t> (Greenwald, Hedges, and Laine, 1996, p. 380; see also Loeb and Page, 2000, pp. 395, 406).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17075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HOW 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350246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24472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b="1" dirty="0"/>
              <a:t>3. CHALLENGES</a:t>
            </a:r>
          </a:p>
        </p:txBody>
      </p:sp>
    </p:spTree>
    <p:extLst>
      <p:ext uri="{BB962C8B-B14F-4D97-AF65-F5344CB8AC3E}">
        <p14:creationId xmlns:p14="http://schemas.microsoft.com/office/powerpoint/2010/main" val="20550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353156"/>
            <a:ext cx="7886700" cy="1064548"/>
          </a:xfrm>
        </p:spPr>
        <p:txBody>
          <a:bodyPr/>
          <a:lstStyle/>
          <a:p>
            <a:pPr marL="95250" indent="0">
              <a:buNone/>
            </a:pPr>
            <a:r>
              <a:rPr lang="en-US" b="1" dirty="0">
                <a:solidFill>
                  <a:srgbClr val="FF0000"/>
                </a:solidFill>
              </a:rPr>
              <a:t>Teacher wage penalty</a:t>
            </a:r>
            <a:r>
              <a:rPr lang="en-US" dirty="0"/>
              <a:t>: “the percent by which public school teachers are paid less in wages and compensation than other college-educated workers”</a:t>
            </a:r>
            <a:r>
              <a:rPr lang="en-US" sz="1400" dirty="0"/>
              <a:t> (Economic Policy Institute, 2019b, p. 1).</a:t>
            </a:r>
          </a:p>
          <a:p>
            <a:pPr marL="95250" indent="0">
              <a:buNone/>
            </a:pPr>
            <a:endParaRPr lang="en-US" dirty="0"/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17332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CHALLENGES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03F0559-738E-6340-B6E2-2967458B6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96" y="798654"/>
            <a:ext cx="7263162" cy="4942389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9E9A054-CE09-154C-B6FD-7D5D7AEC9A84}"/>
              </a:ext>
            </a:extLst>
          </p:cNvPr>
          <p:cNvSpPr txBox="1">
            <a:spLocks/>
          </p:cNvSpPr>
          <p:nvPr/>
        </p:nvSpPr>
        <p:spPr>
          <a:xfrm>
            <a:off x="628650" y="5857898"/>
            <a:ext cx="318744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(Economic Policy Institute, 2019b, p. 11)</a:t>
            </a:r>
          </a:p>
        </p:txBody>
      </p:sp>
    </p:spTree>
    <p:extLst>
      <p:ext uri="{BB962C8B-B14F-4D97-AF65-F5344CB8AC3E}">
        <p14:creationId xmlns:p14="http://schemas.microsoft.com/office/powerpoint/2010/main" val="18668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3530"/>
            <a:ext cx="7886700" cy="2196970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“Between 2004 … and 2018, weekly wages of other college graduates grew $119 (7.2 percent), while </a:t>
            </a:r>
            <a:r>
              <a:rPr lang="en-US" b="1" dirty="0">
                <a:solidFill>
                  <a:srgbClr val="FF0000"/>
                </a:solidFill>
              </a:rPr>
              <a:t>teacher weekly wages dropped $44 </a:t>
            </a:r>
            <a:r>
              <a:rPr lang="en-US" dirty="0"/>
              <a:t>(3.6 percent)” </a:t>
            </a:r>
            <a:r>
              <a:rPr lang="en-US" sz="1400" dirty="0"/>
              <a:t>(Economic Policy Institute, 2019b, p. 9).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“The teacher weekly wage penalty was 5.3 percent in 1993 … and </a:t>
            </a:r>
            <a:r>
              <a:rPr lang="en-US" b="1" dirty="0">
                <a:solidFill>
                  <a:srgbClr val="FF0000"/>
                </a:solidFill>
              </a:rPr>
              <a:t>reached a record 21.4 percent in 2018</a:t>
            </a:r>
            <a:r>
              <a:rPr lang="en-US" dirty="0"/>
              <a:t>” </a:t>
            </a:r>
            <a:r>
              <a:rPr lang="en-US" sz="1400" dirty="0"/>
              <a:t>(Economic Policy Institute, 2019b, p. 3).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6764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C4100-AD47-474B-A980-7DCB73290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11606"/>
            <a:ext cx="7886700" cy="2185382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“Studies have </a:t>
            </a:r>
            <a:r>
              <a:rPr lang="en-US" b="1" dirty="0">
                <a:solidFill>
                  <a:srgbClr val="FF0000"/>
                </a:solidFill>
              </a:rPr>
              <a:t>invariably </a:t>
            </a:r>
            <a:r>
              <a:rPr lang="en-US" dirty="0"/>
              <a:t>found a </a:t>
            </a:r>
            <a:r>
              <a:rPr lang="en-US" b="1" dirty="0">
                <a:solidFill>
                  <a:srgbClr val="FF0000"/>
                </a:solidFill>
              </a:rPr>
              <a:t>positive, statistically significant relationship</a:t>
            </a:r>
            <a:r>
              <a:rPr lang="en-US" dirty="0"/>
              <a:t> between student achievement gains and financial inputs” </a:t>
            </a:r>
            <a:r>
              <a:rPr lang="en-US" sz="1400" dirty="0"/>
              <a:t>(Learning Policy Institute, 2017, p. 5).</a:t>
            </a: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“Results indicate a </a:t>
            </a:r>
            <a:r>
              <a:rPr lang="en-US" b="1" dirty="0">
                <a:solidFill>
                  <a:srgbClr val="FF0000"/>
                </a:solidFill>
              </a:rPr>
              <a:t>causal </a:t>
            </a:r>
            <a:r>
              <a:rPr lang="en-US" dirty="0"/>
              <a:t>relationship between per-pupil spending and student outcomes” </a:t>
            </a:r>
            <a:r>
              <a:rPr lang="en-US" sz="1400" dirty="0"/>
              <a:t>(National Bureau of Economic Research, 2014, p. 44).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CD017187-63AD-7242-85B3-2F0AF3707DEB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38462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488" y="2385332"/>
            <a:ext cx="3187446" cy="1043668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Wage penalty in Kentucky is </a:t>
            </a:r>
            <a:r>
              <a:rPr lang="en-US" b="1" dirty="0">
                <a:solidFill>
                  <a:srgbClr val="FF0000"/>
                </a:solidFill>
              </a:rPr>
              <a:t>significantly worse </a:t>
            </a:r>
            <a:r>
              <a:rPr lang="en-US" dirty="0"/>
              <a:t>than the national average.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CHALLENGES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275BB34-CAF8-9845-831B-D2719AC52768}"/>
              </a:ext>
            </a:extLst>
          </p:cNvPr>
          <p:cNvSpPr txBox="1">
            <a:spLocks/>
          </p:cNvSpPr>
          <p:nvPr/>
        </p:nvSpPr>
        <p:spPr>
          <a:xfrm>
            <a:off x="628650" y="6010144"/>
            <a:ext cx="318744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(Economic Policy Institute, 2019b, p. 14)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BEE026-A180-A544-9934-D091C0663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21" y="668403"/>
            <a:ext cx="3887493" cy="552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7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430262"/>
            <a:ext cx="7886700" cy="799076"/>
          </a:xfrm>
        </p:spPr>
        <p:txBody>
          <a:bodyPr/>
          <a:lstStyle/>
          <a:p>
            <a:pPr marL="95250" indent="0">
              <a:buNone/>
            </a:pPr>
            <a:r>
              <a:rPr lang="en-US" b="1" dirty="0"/>
              <a:t>“</a:t>
            </a:r>
            <a:r>
              <a:rPr lang="en-US" dirty="0"/>
              <a:t>The teacher shortage is </a:t>
            </a:r>
            <a:r>
              <a:rPr lang="en-US" b="1" dirty="0">
                <a:solidFill>
                  <a:srgbClr val="FF0000"/>
                </a:solidFill>
              </a:rPr>
              <a:t>real, large, and growing,</a:t>
            </a:r>
            <a:r>
              <a:rPr lang="en-US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worse</a:t>
            </a:r>
            <a:r>
              <a:rPr lang="en-US" dirty="0"/>
              <a:t> than we thought” </a:t>
            </a:r>
            <a:r>
              <a:rPr lang="en-US" sz="1400" dirty="0"/>
              <a:t>(Economic Policy Institute, 2019a, p. 1).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9253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CHALLENGES</a:t>
            </a:r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826AA8E4-B629-5B4E-A914-966DB6DF6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27402"/>
            <a:ext cx="7596426" cy="542824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21B016E-962C-5F48-B502-DCFE964BC116}"/>
              </a:ext>
            </a:extLst>
          </p:cNvPr>
          <p:cNvSpPr txBox="1">
            <a:spLocks/>
          </p:cNvSpPr>
          <p:nvPr/>
        </p:nvSpPr>
        <p:spPr>
          <a:xfrm>
            <a:off x="628650" y="6011464"/>
            <a:ext cx="318744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(Economic Policy Institute, 2019a, p. 3)</a:t>
            </a:r>
          </a:p>
        </p:txBody>
      </p:sp>
    </p:spTree>
    <p:extLst>
      <p:ext uri="{BB962C8B-B14F-4D97-AF65-F5344CB8AC3E}">
        <p14:creationId xmlns:p14="http://schemas.microsoft.com/office/powerpoint/2010/main" val="162481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943F9-8FE6-C542-8DBF-718C85236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16101"/>
            <a:ext cx="7886700" cy="2222499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Compensation is a necessary, major tool </a:t>
            </a:r>
            <a:r>
              <a:rPr lang="en-US" dirty="0"/>
              <a:t>in addressing constant shortages” </a:t>
            </a:r>
            <a:r>
              <a:rPr lang="en-US" sz="1400" dirty="0"/>
              <a:t>(Economic Policy Institute, 2019a, p. 2).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“Teachers’ </a:t>
            </a:r>
            <a:r>
              <a:rPr lang="en-US" b="1" dirty="0">
                <a:solidFill>
                  <a:srgbClr val="FF0000"/>
                </a:solidFill>
              </a:rPr>
              <a:t>overall wages and relative wages affect the quality </a:t>
            </a:r>
            <a:r>
              <a:rPr lang="en-US" dirty="0"/>
              <a:t>of those who choose to enter the teaching profession — and whether they stay once they get in” </a:t>
            </a:r>
            <a:r>
              <a:rPr lang="en-US" sz="1400" dirty="0"/>
              <a:t>(Learning Policy Institute, 2017, p. 11).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6945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CHALLENGES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6C15459-7754-3B4A-99FA-E857EBA49FFA}"/>
              </a:ext>
            </a:extLst>
          </p:cNvPr>
          <p:cNvSpPr txBox="1">
            <a:spLocks/>
          </p:cNvSpPr>
          <p:nvPr/>
        </p:nvSpPr>
        <p:spPr>
          <a:xfrm>
            <a:off x="565153" y="5698120"/>
            <a:ext cx="3117847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(Economic Policy Institute, 2019a, p. 5)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6BEBA2-8DD8-7640-978E-C953A003D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599" y="648041"/>
            <a:ext cx="5776801" cy="50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0932-0402-9147-ADE7-8EAC85B55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2281671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4. REVENUE TRENDS</a:t>
            </a:r>
          </a:p>
        </p:txBody>
      </p:sp>
    </p:spTree>
    <p:extLst>
      <p:ext uri="{BB962C8B-B14F-4D97-AF65-F5344CB8AC3E}">
        <p14:creationId xmlns:p14="http://schemas.microsoft.com/office/powerpoint/2010/main" val="224232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>
            <a:spLocks noGrp="1"/>
          </p:cNvSpPr>
          <p:nvPr>
            <p:ph type="title"/>
          </p:nvPr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60"/>
              <a:buFont typeface="Calibri"/>
              <a:buNone/>
            </a:pPr>
            <a:r>
              <a:rPr lang="en-US" sz="2400" b="1" dirty="0"/>
              <a:t>REVENUE TRENDS</a:t>
            </a:r>
            <a:endParaRPr sz="2400" b="1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4767ADD-9262-FC40-AB89-74544D727397}"/>
              </a:ext>
            </a:extLst>
          </p:cNvPr>
          <p:cNvSpPr txBox="1">
            <a:spLocks/>
          </p:cNvSpPr>
          <p:nvPr/>
        </p:nvSpPr>
        <p:spPr>
          <a:xfrm>
            <a:off x="628650" y="2048975"/>
            <a:ext cx="7886700" cy="80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dirty="0"/>
              <a:t>“Kentucky … sets aside </a:t>
            </a:r>
            <a:r>
              <a:rPr lang="en-US" b="1" dirty="0">
                <a:solidFill>
                  <a:srgbClr val="FF0000"/>
                </a:solidFill>
              </a:rPr>
              <a:t>15.8 percent less </a:t>
            </a:r>
            <a:r>
              <a:rPr lang="en-US" dirty="0"/>
              <a:t>per public school student than it did in 2008” </a:t>
            </a:r>
            <a:r>
              <a:rPr lang="en-US" sz="1400" dirty="0"/>
              <a:t>(Barton, 2017, paras. 1-2).</a:t>
            </a:r>
          </a:p>
        </p:txBody>
      </p:sp>
    </p:spTree>
    <p:extLst>
      <p:ext uri="{BB962C8B-B14F-4D97-AF65-F5344CB8AC3E}">
        <p14:creationId xmlns:p14="http://schemas.microsoft.com/office/powerpoint/2010/main" val="414454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>
            <a:spLocks noGrp="1"/>
          </p:cNvSpPr>
          <p:nvPr>
            <p:ph type="title"/>
          </p:nvPr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60"/>
              <a:buFont typeface="Calibri"/>
              <a:buNone/>
            </a:pPr>
            <a:r>
              <a:rPr lang="en-US" sz="2400" b="1" dirty="0"/>
              <a:t>REVENUE TRENDS</a:t>
            </a:r>
            <a:endParaRPr sz="2400" b="1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42FDB5-8C92-5F4A-94EA-D0556757758A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3645638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(Center on Budget and Policy Priorities, 2017)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62DDF5-11DB-624F-A025-FFD8B7997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91272"/>
            <a:ext cx="7315200" cy="50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CF7DA1-DC21-7E47-A880-607066ED9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0" y="796459"/>
            <a:ext cx="7523489" cy="4700573"/>
          </a:xfrm>
          <a:prstGeom prst="rect">
            <a:avLst/>
          </a:prstGeom>
        </p:spPr>
      </p:pic>
      <p:sp>
        <p:nvSpPr>
          <p:cNvPr id="6" name="Google Shape;129;p14">
            <a:extLst>
              <a:ext uri="{FF2B5EF4-FFF2-40B4-BE49-F238E27FC236}">
                <a16:creationId xmlns:a16="http://schemas.microsoft.com/office/drawing/2014/main" id="{0557803C-0C69-3749-8113-F2AD36F0092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A967DF-30B4-C349-B9C2-83A8363A364D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3645638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(Spalding, 2018, fig. 1)</a:t>
            </a:r>
          </a:p>
        </p:txBody>
      </p:sp>
    </p:spTree>
    <p:extLst>
      <p:ext uri="{BB962C8B-B14F-4D97-AF65-F5344CB8AC3E}">
        <p14:creationId xmlns:p14="http://schemas.microsoft.com/office/powerpoint/2010/main" val="22190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9;p14">
            <a:extLst>
              <a:ext uri="{FF2B5EF4-FFF2-40B4-BE49-F238E27FC236}">
                <a16:creationId xmlns:a16="http://schemas.microsoft.com/office/drawing/2014/main" id="{0557803C-0C69-3749-8113-F2AD36F0092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A967DF-30B4-C349-B9C2-83A8363A364D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394335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Center for Economic Policy, 2020, p. 3)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0E7874-5639-3144-9679-58BEF53C5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06" y="736460"/>
            <a:ext cx="7149846" cy="50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C4100-AD47-474B-A980-7DCB73290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475006"/>
            <a:ext cx="7886700" cy="1235355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Global </a:t>
            </a:r>
            <a:r>
              <a:rPr lang="en-US" dirty="0"/>
              <a:t>resource variables such as [per-pupil expenditures] show strong and consistent relations with achievement” </a:t>
            </a:r>
            <a:r>
              <a:rPr lang="en-US" sz="1400" dirty="0"/>
              <a:t>(Greenwald, Hedges, and Laine, 1996, pp. 384-385).</a:t>
            </a:r>
            <a:endParaRPr lang="en-US" dirty="0"/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CD017187-63AD-7242-85B3-2F0AF3707DEB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42331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9;p14">
            <a:extLst>
              <a:ext uri="{FF2B5EF4-FFF2-40B4-BE49-F238E27FC236}">
                <a16:creationId xmlns:a16="http://schemas.microsoft.com/office/drawing/2014/main" id="{0557803C-0C69-3749-8113-F2AD36F0092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A1B65B5-3867-A24C-9854-1BDB72D30781}"/>
              </a:ext>
            </a:extLst>
          </p:cNvPr>
          <p:cNvSpPr txBox="1">
            <a:spLocks/>
          </p:cNvSpPr>
          <p:nvPr/>
        </p:nvSpPr>
        <p:spPr>
          <a:xfrm>
            <a:off x="628650" y="2307262"/>
            <a:ext cx="7886700" cy="112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dirty="0"/>
              <a:t>“The </a:t>
            </a:r>
            <a:r>
              <a:rPr lang="en-US" b="1" dirty="0">
                <a:solidFill>
                  <a:srgbClr val="FF0000"/>
                </a:solidFill>
              </a:rPr>
              <a:t>state portion declined</a:t>
            </a:r>
            <a:r>
              <a:rPr lang="en-US" dirty="0"/>
              <a:t> … by $122 between 2008 and 2020, while </a:t>
            </a:r>
            <a:r>
              <a:rPr lang="en-US" b="1" dirty="0">
                <a:solidFill>
                  <a:srgbClr val="FF0000"/>
                </a:solidFill>
              </a:rPr>
              <a:t>the local portion grew by $300 [over 23 percent]</a:t>
            </a:r>
            <a:r>
              <a:rPr lang="en-US" dirty="0"/>
              <a:t>” </a:t>
            </a:r>
            <a:r>
              <a:rPr lang="en-US" sz="1400" dirty="0"/>
              <a:t>(Kentucky Center for Economic Policy, 2020, p. 3).</a:t>
            </a:r>
          </a:p>
        </p:txBody>
      </p:sp>
    </p:spTree>
    <p:extLst>
      <p:ext uri="{BB962C8B-B14F-4D97-AF65-F5344CB8AC3E}">
        <p14:creationId xmlns:p14="http://schemas.microsoft.com/office/powerpoint/2010/main" val="22722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9;p14">
            <a:extLst>
              <a:ext uri="{FF2B5EF4-FFF2-40B4-BE49-F238E27FC236}">
                <a16:creationId xmlns:a16="http://schemas.microsoft.com/office/drawing/2014/main" id="{0557803C-0C69-3749-8113-F2AD36F0092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C62A597-7D53-9148-829B-C618C41D2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912102"/>
            <a:ext cx="7886700" cy="465258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44C73D2-5EE2-5E46-B3B0-DA63415F1847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510159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(Source: JCPS analysis of Kentucky Department of Education data)</a:t>
            </a:r>
          </a:p>
        </p:txBody>
      </p:sp>
    </p:spTree>
    <p:extLst>
      <p:ext uri="{BB962C8B-B14F-4D97-AF65-F5344CB8AC3E}">
        <p14:creationId xmlns:p14="http://schemas.microsoft.com/office/powerpoint/2010/main" val="11270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9;p14">
            <a:extLst>
              <a:ext uri="{FF2B5EF4-FFF2-40B4-BE49-F238E27FC236}">
                <a16:creationId xmlns:a16="http://schemas.microsoft.com/office/drawing/2014/main" id="{0557803C-0C69-3749-8113-F2AD36F0092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44C73D2-5EE2-5E46-B3B0-DA63415F1847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510159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(Source: JCPS analysis of Kentucky Department of Education data)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8EFBB3-33A7-BE48-9408-50F75515C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29" y="648461"/>
            <a:ext cx="8063167" cy="49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3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9;p14">
            <a:extLst>
              <a:ext uri="{FF2B5EF4-FFF2-40B4-BE49-F238E27FC236}">
                <a16:creationId xmlns:a16="http://schemas.microsoft.com/office/drawing/2014/main" id="{0557803C-0C69-3749-8113-F2AD36F0092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A1B65B5-3867-A24C-9854-1BDB72D30781}"/>
              </a:ext>
            </a:extLst>
          </p:cNvPr>
          <p:cNvSpPr txBox="1">
            <a:spLocks/>
          </p:cNvSpPr>
          <p:nvPr/>
        </p:nvSpPr>
        <p:spPr>
          <a:xfrm>
            <a:off x="628650" y="2307262"/>
            <a:ext cx="7886700" cy="864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b="1" dirty="0">
                <a:solidFill>
                  <a:srgbClr val="FF0000"/>
                </a:solidFill>
              </a:rPr>
              <a:t>One-third </a:t>
            </a:r>
            <a:r>
              <a:rPr lang="en-US" dirty="0"/>
              <a:t>of “state” funds for JCPS students are actually made up of </a:t>
            </a:r>
            <a:r>
              <a:rPr lang="en-US" b="1" dirty="0">
                <a:solidFill>
                  <a:srgbClr val="FF0000"/>
                </a:solidFill>
              </a:rPr>
              <a:t>local money disguised as state funding</a:t>
            </a:r>
            <a:r>
              <a:rPr lang="en-US" dirty="0"/>
              <a:t>.</a:t>
            </a:r>
          </a:p>
          <a:p>
            <a:pPr marL="9525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439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B2F66-6D73-9849-AF2C-6B8AF4392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658192"/>
            <a:ext cx="2803284" cy="1103349"/>
          </a:xfrm>
        </p:spPr>
        <p:txBody>
          <a:bodyPr/>
          <a:lstStyle/>
          <a:p>
            <a:pPr marL="9525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SEEK allocation to JCPS </a:t>
            </a:r>
            <a:r>
              <a:rPr lang="en-US" b="1" dirty="0">
                <a:solidFill>
                  <a:srgbClr val="FF0000"/>
                </a:solidFill>
              </a:rPr>
              <a:t>down $67,587,104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since 2008.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821EE1A1-C433-C14A-8CB8-6E68C545A681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E9A6C7-1F7A-384E-8E8C-62C3795E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351" y="648461"/>
            <a:ext cx="3946058" cy="521838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A6418B-D9FA-2C43-9A2A-5957D192A561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510159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(Source: JCPS analysis of Kentucky Department of Education data)</a:t>
            </a:r>
          </a:p>
        </p:txBody>
      </p:sp>
    </p:spTree>
    <p:extLst>
      <p:ext uri="{BB962C8B-B14F-4D97-AF65-F5344CB8AC3E}">
        <p14:creationId xmlns:p14="http://schemas.microsoft.com/office/powerpoint/2010/main" val="387652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B2F66-6D73-9849-AF2C-6B8AF4392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093" y="1241879"/>
            <a:ext cx="3676650" cy="563401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State Grant </a:t>
            </a:r>
            <a:r>
              <a:rPr lang="en-US" sz="2000" dirty="0"/>
              <a:t>Funding</a:t>
            </a:r>
            <a:r>
              <a:rPr lang="en-US" dirty="0"/>
              <a:t> Cuts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821EE1A1-C433-C14A-8CB8-6E68C545A681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1C5741-3B9B-184A-BFAF-3F8EAA2CD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230" y="588433"/>
            <a:ext cx="4401637" cy="54587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A4F3BE-5512-FA49-AFFF-4A26FEA0C3CF}"/>
              </a:ext>
            </a:extLst>
          </p:cNvPr>
          <p:cNvSpPr txBox="1"/>
          <p:nvPr/>
        </p:nvSpPr>
        <p:spPr>
          <a:xfrm>
            <a:off x="539994" y="2136338"/>
            <a:ext cx="3258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FRYSC:</a:t>
            </a:r>
            <a:r>
              <a:rPr lang="en-US" sz="1800" dirty="0">
                <a:solidFill>
                  <a:schemeClr val="accent5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18% cut</a:t>
            </a:r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ESS: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48% decrease</a:t>
            </a:r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Preschool: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36% cut</a:t>
            </a:r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Textbooks: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100% cut</a:t>
            </a:r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PD: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100% cut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E202AFD-D88B-5A45-BE70-9C4594ECA6AE}"/>
              </a:ext>
            </a:extLst>
          </p:cNvPr>
          <p:cNvSpPr txBox="1">
            <a:spLocks/>
          </p:cNvSpPr>
          <p:nvPr/>
        </p:nvSpPr>
        <p:spPr>
          <a:xfrm>
            <a:off x="539994" y="5884442"/>
            <a:ext cx="510159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(Source: JCPS analysis of Kentucky Department of Education data)</a:t>
            </a:r>
          </a:p>
        </p:txBody>
      </p:sp>
    </p:spTree>
    <p:extLst>
      <p:ext uri="{BB962C8B-B14F-4D97-AF65-F5344CB8AC3E}">
        <p14:creationId xmlns:p14="http://schemas.microsoft.com/office/powerpoint/2010/main" val="8259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9;p14">
            <a:extLst>
              <a:ext uri="{FF2B5EF4-FFF2-40B4-BE49-F238E27FC236}">
                <a16:creationId xmlns:a16="http://schemas.microsoft.com/office/drawing/2014/main" id="{0557803C-0C69-3749-8113-F2AD36F0092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A967DF-30B4-C349-B9C2-83A8363A364D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394335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Center for Economic Policy, 2020, p. 2)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A1B65B5-3867-A24C-9854-1BDB72D30781}"/>
              </a:ext>
            </a:extLst>
          </p:cNvPr>
          <p:cNvSpPr txBox="1">
            <a:spLocks/>
          </p:cNvSpPr>
          <p:nvPr/>
        </p:nvSpPr>
        <p:spPr>
          <a:xfrm>
            <a:off x="628650" y="2048974"/>
            <a:ext cx="7886700" cy="190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FF0000"/>
                </a:solidFill>
              </a:rPr>
              <a:t>[Kentucky received] an ‘F’ </a:t>
            </a:r>
            <a:r>
              <a:rPr lang="en-US" dirty="0"/>
              <a:t>in Education Week’s Quality Counts report for education spending.”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“Funding cuts in recent years … have had </a:t>
            </a:r>
            <a:r>
              <a:rPr lang="en-US" b="1" dirty="0">
                <a:solidFill>
                  <a:srgbClr val="FF0000"/>
                </a:solidFill>
              </a:rPr>
              <a:t>a significant negative impact on kids </a:t>
            </a:r>
            <a:r>
              <a:rPr lang="en-US" dirty="0"/>
              <a:t>and classrooms.”</a:t>
            </a:r>
          </a:p>
          <a:p>
            <a:pPr marL="952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2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9;p14">
            <a:extLst>
              <a:ext uri="{FF2B5EF4-FFF2-40B4-BE49-F238E27FC236}">
                <a16:creationId xmlns:a16="http://schemas.microsoft.com/office/drawing/2014/main" id="{0557803C-0C69-3749-8113-F2AD36F0092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A967DF-30B4-C349-B9C2-83A8363A364D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394335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Center for Economic Policy, 2020, p. 2)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A1B65B5-3867-A24C-9854-1BDB72D30781}"/>
              </a:ext>
            </a:extLst>
          </p:cNvPr>
          <p:cNvSpPr txBox="1">
            <a:spLocks/>
          </p:cNvSpPr>
          <p:nvPr/>
        </p:nvSpPr>
        <p:spPr>
          <a:xfrm>
            <a:off x="628650" y="1485574"/>
            <a:ext cx="7886700" cy="30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dirty="0"/>
              <a:t>Federal Funding:</a:t>
            </a:r>
          </a:p>
          <a:p>
            <a:pPr marL="95250" indent="0">
              <a:buNone/>
            </a:pPr>
            <a:endParaRPr lang="en-US" dirty="0"/>
          </a:p>
          <a:p>
            <a:pPr lvl="1"/>
            <a:r>
              <a:rPr lang="en-US" sz="2100" b="1" dirty="0">
                <a:solidFill>
                  <a:srgbClr val="FF0000"/>
                </a:solidFill>
              </a:rPr>
              <a:t>Title I</a:t>
            </a:r>
            <a:r>
              <a:rPr lang="en-US" sz="2100" dirty="0"/>
              <a:t> — additional support for schools with high concentrations of </a:t>
            </a:r>
            <a:r>
              <a:rPr lang="en-US" sz="2100" b="1" dirty="0">
                <a:solidFill>
                  <a:srgbClr val="FF0000"/>
                </a:solidFill>
              </a:rPr>
              <a:t>poverty</a:t>
            </a:r>
            <a:r>
              <a:rPr lang="en-US" sz="2100" dirty="0"/>
              <a:t>.</a:t>
            </a:r>
          </a:p>
          <a:p>
            <a:pPr marL="571500" lvl="1" indent="0">
              <a:buNone/>
            </a:pPr>
            <a:endParaRPr lang="en-US" sz="2100" dirty="0"/>
          </a:p>
          <a:p>
            <a:pPr lvl="1"/>
            <a:r>
              <a:rPr lang="en-US" sz="2100" b="1" dirty="0">
                <a:solidFill>
                  <a:srgbClr val="FF0000"/>
                </a:solidFill>
              </a:rPr>
              <a:t>IDEA (Individuals with Disabilities Act)</a:t>
            </a:r>
            <a:r>
              <a:rPr lang="en-US" sz="2100" dirty="0"/>
              <a:t> — funding for children with disabilities (in JCPS, this is under </a:t>
            </a:r>
            <a:r>
              <a:rPr lang="en-US" sz="2100" b="1" dirty="0">
                <a:solidFill>
                  <a:srgbClr val="FF0000"/>
                </a:solidFill>
              </a:rPr>
              <a:t>ECE</a:t>
            </a:r>
            <a:r>
              <a:rPr lang="en-US" sz="2100" dirty="0"/>
              <a:t>, Exceptional Child Education).</a:t>
            </a:r>
          </a:p>
          <a:p>
            <a:pPr marL="952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03B98EF6-A862-CB48-A733-148476180559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32764B-D149-4B49-9AF6-919C8164F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17" y="855644"/>
            <a:ext cx="8354365" cy="424798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3C6AA7A-7494-F342-989C-F5BD8A492310}"/>
              </a:ext>
            </a:extLst>
          </p:cNvPr>
          <p:cNvSpPr txBox="1">
            <a:spLocks/>
          </p:cNvSpPr>
          <p:nvPr/>
        </p:nvSpPr>
        <p:spPr>
          <a:xfrm>
            <a:off x="394817" y="5662227"/>
            <a:ext cx="3645638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(Alliance to Reclaim Our Schools, 2018, p. 4)</a:t>
            </a:r>
          </a:p>
        </p:txBody>
      </p:sp>
    </p:spTree>
    <p:extLst>
      <p:ext uri="{BB962C8B-B14F-4D97-AF65-F5344CB8AC3E}">
        <p14:creationId xmlns:p14="http://schemas.microsoft.com/office/powerpoint/2010/main" val="30871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EC049-F68F-0A43-86E9-9A31F471C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79907"/>
            <a:ext cx="7886700" cy="1149093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“Over the past dozen years, Congressional appropriations for Title I have averaged </a:t>
            </a:r>
            <a:r>
              <a:rPr lang="en-US" b="1" dirty="0">
                <a:solidFill>
                  <a:srgbClr val="FF0000"/>
                </a:solidFill>
              </a:rPr>
              <a:t>less than half the promised funding</a:t>
            </a:r>
            <a:r>
              <a:rPr lang="en-US" dirty="0"/>
              <a:t>” </a:t>
            </a:r>
            <a:r>
              <a:rPr lang="en-US" sz="1400" dirty="0"/>
              <a:t>(Alliance to Reclaim Our Schools, 2018, pp. 4-5).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03B98EF6-A862-CB48-A733-148476180559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</p:spTree>
    <p:extLst>
      <p:ext uri="{BB962C8B-B14F-4D97-AF65-F5344CB8AC3E}">
        <p14:creationId xmlns:p14="http://schemas.microsoft.com/office/powerpoint/2010/main" val="106795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8CD2-85FB-664F-ABEE-96A9908EA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11443"/>
            <a:ext cx="7886700" cy="2334165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“This </a:t>
            </a:r>
            <a:r>
              <a:rPr lang="en-US" b="1" dirty="0">
                <a:solidFill>
                  <a:srgbClr val="FF0000"/>
                </a:solidFill>
              </a:rPr>
              <a:t>consensus </a:t>
            </a:r>
            <a:r>
              <a:rPr lang="en-US" dirty="0"/>
              <a:t>— that money does, indeed, matter — is supported by a growing body of high-quality empirical research”</a:t>
            </a:r>
            <a:r>
              <a:rPr lang="en-US" sz="1400" dirty="0"/>
              <a:t> (Albert Shanker Institute, 2019, pp. 1-2).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dirty="0"/>
              <a:t>“More equitable and adequate allocation of financial inputs to schooling provides </a:t>
            </a:r>
            <a:r>
              <a:rPr lang="en-US" b="1" dirty="0">
                <a:solidFill>
                  <a:srgbClr val="FF0000"/>
                </a:solidFill>
              </a:rPr>
              <a:t>a necessary underlying condition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improving the equity and adequacy of outcomes” </a:t>
            </a:r>
            <a:r>
              <a:rPr lang="en-US" sz="1400" dirty="0"/>
              <a:t>(Learning Policy Institute, 2017, p. vii).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7AA2E074-1714-B840-B05C-B26802B78040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3762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EC049-F68F-0A43-86E9-9A31F471C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822081"/>
            <a:ext cx="7886700" cy="4937326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“If Title I was fully funded by Congress, the nation’s high-poverty schools could provide:</a:t>
            </a:r>
          </a:p>
          <a:p>
            <a:pPr marL="95250" indent="0">
              <a:buNone/>
            </a:pPr>
            <a:endParaRPr lang="en-US" dirty="0"/>
          </a:p>
          <a:p>
            <a:pPr lvl="1"/>
            <a:r>
              <a:rPr lang="en-US" sz="2100" dirty="0"/>
              <a:t>“</a:t>
            </a:r>
            <a:r>
              <a:rPr lang="en-US" sz="2100" b="1" dirty="0">
                <a:solidFill>
                  <a:srgbClr val="FF0000"/>
                </a:solidFill>
              </a:rPr>
              <a:t>health and mental health services </a:t>
            </a:r>
            <a:r>
              <a:rPr lang="en-US" sz="2100" dirty="0"/>
              <a:t>for every student, including dental and vision services; </a:t>
            </a:r>
            <a:r>
              <a:rPr lang="en-US" sz="2100" b="1" dirty="0">
                <a:solidFill>
                  <a:srgbClr val="FF0000"/>
                </a:solidFill>
              </a:rPr>
              <a:t>and</a:t>
            </a:r>
          </a:p>
          <a:p>
            <a:pPr marL="571500" lvl="1" indent="0">
              <a:buNone/>
            </a:pPr>
            <a:endParaRPr lang="en-US" sz="2100" b="1" dirty="0">
              <a:solidFill>
                <a:srgbClr val="FF0000"/>
              </a:solidFill>
            </a:endParaRPr>
          </a:p>
          <a:p>
            <a:pPr lvl="1"/>
            <a:r>
              <a:rPr lang="en-US" sz="2100" dirty="0"/>
              <a:t>“a </a:t>
            </a:r>
            <a:r>
              <a:rPr lang="en-US" sz="2100" b="1" dirty="0">
                <a:solidFill>
                  <a:srgbClr val="FF0000"/>
                </a:solidFill>
              </a:rPr>
              <a:t>full-time nurse </a:t>
            </a:r>
            <a:r>
              <a:rPr lang="en-US" sz="2100" dirty="0"/>
              <a:t>in every Title I school; </a:t>
            </a:r>
            <a:r>
              <a:rPr lang="en-US" sz="2100" b="1" dirty="0">
                <a:solidFill>
                  <a:srgbClr val="FF0000"/>
                </a:solidFill>
              </a:rPr>
              <a:t>and</a:t>
            </a:r>
          </a:p>
          <a:p>
            <a:pPr marL="571500" lvl="1" indent="0">
              <a:buNone/>
            </a:pPr>
            <a:endParaRPr lang="en-US" sz="2100" b="1" dirty="0">
              <a:solidFill>
                <a:srgbClr val="FF0000"/>
              </a:solidFill>
            </a:endParaRPr>
          </a:p>
          <a:p>
            <a:pPr lvl="1"/>
            <a:r>
              <a:rPr lang="en-US" sz="2100" dirty="0"/>
              <a:t>“a </a:t>
            </a:r>
            <a:r>
              <a:rPr lang="en-US" sz="2100" b="1" dirty="0">
                <a:solidFill>
                  <a:srgbClr val="FF0000"/>
                </a:solidFill>
              </a:rPr>
              <a:t>full-time librarian </a:t>
            </a:r>
            <a:r>
              <a:rPr lang="en-US" sz="2100" dirty="0"/>
              <a:t>for every Title I school; </a:t>
            </a:r>
            <a:r>
              <a:rPr lang="en-US" sz="2100" b="1" dirty="0">
                <a:solidFill>
                  <a:srgbClr val="FF0000"/>
                </a:solidFill>
              </a:rPr>
              <a:t>and</a:t>
            </a:r>
          </a:p>
          <a:p>
            <a:pPr marL="571500" lvl="1" indent="0">
              <a:buNone/>
            </a:pPr>
            <a:endParaRPr lang="en-US" sz="2100" b="1" dirty="0">
              <a:solidFill>
                <a:srgbClr val="FF0000"/>
              </a:solidFill>
            </a:endParaRPr>
          </a:p>
          <a:p>
            <a:pPr lvl="1"/>
            <a:r>
              <a:rPr lang="en-US" sz="2100" dirty="0"/>
              <a:t>“a </a:t>
            </a:r>
            <a:r>
              <a:rPr lang="en-US" sz="2100" b="1" dirty="0">
                <a:solidFill>
                  <a:srgbClr val="FF0000"/>
                </a:solidFill>
              </a:rPr>
              <a:t>full-time additional counselor </a:t>
            </a:r>
            <a:r>
              <a:rPr lang="en-US" sz="2100" dirty="0"/>
              <a:t>for every Title I school, or </a:t>
            </a:r>
          </a:p>
          <a:p>
            <a:pPr marL="571500" lvl="1" indent="0">
              <a:buNone/>
            </a:pPr>
            <a:endParaRPr lang="en-US" sz="2100" dirty="0"/>
          </a:p>
          <a:p>
            <a:pPr lvl="1"/>
            <a:r>
              <a:rPr lang="en-US" sz="2100" dirty="0"/>
              <a:t>“a </a:t>
            </a:r>
            <a:r>
              <a:rPr lang="en-US" sz="2100" b="1" dirty="0">
                <a:solidFill>
                  <a:srgbClr val="FF0000"/>
                </a:solidFill>
              </a:rPr>
              <a:t>full-time teaching assistant </a:t>
            </a:r>
            <a:r>
              <a:rPr lang="en-US" sz="2100" dirty="0"/>
              <a:t>in every Title I classroom.”</a:t>
            </a:r>
            <a:endParaRPr lang="en-US" sz="1400" dirty="0"/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03B98EF6-A862-CB48-A733-148476180559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8910571-5C2F-F348-B92D-DF8E957EE3F9}"/>
              </a:ext>
            </a:extLst>
          </p:cNvPr>
          <p:cNvSpPr txBox="1">
            <a:spLocks/>
          </p:cNvSpPr>
          <p:nvPr/>
        </p:nvSpPr>
        <p:spPr>
          <a:xfrm>
            <a:off x="628650" y="5816785"/>
            <a:ext cx="3645638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(Alliance to Reclaim Our Schools, 2018, p. 5)</a:t>
            </a:r>
          </a:p>
        </p:txBody>
      </p:sp>
    </p:spTree>
    <p:extLst>
      <p:ext uri="{BB962C8B-B14F-4D97-AF65-F5344CB8AC3E}">
        <p14:creationId xmlns:p14="http://schemas.microsoft.com/office/powerpoint/2010/main" val="309635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A296FF47-1BEA-144B-9470-53544BB67FDC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1DD01E-FACA-E048-86B2-473FC736D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47" y="765418"/>
            <a:ext cx="8164109" cy="43594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EF2508-30C0-6B45-AD91-753656427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347" y="5454503"/>
            <a:ext cx="3585494" cy="397440"/>
          </a:xfrm>
        </p:spPr>
        <p:txBody>
          <a:bodyPr/>
          <a:lstStyle/>
          <a:p>
            <a:pPr marL="95250" indent="0">
              <a:buNone/>
            </a:pPr>
            <a:r>
              <a:rPr lang="en-US" sz="1400" dirty="0"/>
              <a:t>(Alliance to Reclaim Our Schools, 2018, p. 5)</a:t>
            </a:r>
          </a:p>
        </p:txBody>
      </p:sp>
    </p:spTree>
    <p:extLst>
      <p:ext uri="{BB962C8B-B14F-4D97-AF65-F5344CB8AC3E}">
        <p14:creationId xmlns:p14="http://schemas.microsoft.com/office/powerpoint/2010/main" val="26124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0BA67-D12A-9141-91B4-11E0B27CC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62927"/>
            <a:ext cx="7886700" cy="1445457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Federal underpayment of IDEA since 2005 is </a:t>
            </a:r>
            <a:r>
              <a:rPr lang="en-US" b="1" dirty="0">
                <a:solidFill>
                  <a:srgbClr val="FF0000"/>
                </a:solidFill>
              </a:rPr>
              <a:t>$2,637 per year for every special needs student in the country</a:t>
            </a:r>
            <a:r>
              <a:rPr lang="en-US" dirty="0"/>
              <a:t>, 53 percent of whom are students of color”</a:t>
            </a:r>
            <a:r>
              <a:rPr lang="en-US" sz="1400" dirty="0"/>
              <a:t> (Alliance to Reclaim Our Schools, 2018, p. 6).</a:t>
            </a:r>
          </a:p>
          <a:p>
            <a:pPr marL="95250" indent="0">
              <a:buNone/>
            </a:pPr>
            <a:endParaRPr lang="en-US" sz="1400" dirty="0"/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A296FF47-1BEA-144B-9470-53544BB67FDC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</p:spTree>
    <p:extLst>
      <p:ext uri="{BB962C8B-B14F-4D97-AF65-F5344CB8AC3E}">
        <p14:creationId xmlns:p14="http://schemas.microsoft.com/office/powerpoint/2010/main" val="16302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0BA67-D12A-9141-91B4-11E0B27CC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44271"/>
            <a:ext cx="7886700" cy="2332148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“Federal funding of IDEA </a:t>
            </a:r>
            <a:r>
              <a:rPr lang="en-US" b="1" dirty="0">
                <a:solidFill>
                  <a:srgbClr val="FF0000"/>
                </a:solidFill>
              </a:rPr>
              <a:t>has never approached the promised 40 percent </a:t>
            </a:r>
            <a:r>
              <a:rPr lang="en-US" dirty="0"/>
              <a:t>mark.”</a:t>
            </a:r>
            <a:endParaRPr lang="en-US" sz="1400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“State and local governments must not only contribute their share, but </a:t>
            </a:r>
            <a:r>
              <a:rPr lang="en-US" b="1" dirty="0">
                <a:solidFill>
                  <a:srgbClr val="FF0000"/>
                </a:solidFill>
              </a:rPr>
              <a:t>also cover the unfunded federal contribution.</a:t>
            </a:r>
            <a:r>
              <a:rPr lang="en-US" dirty="0"/>
              <a:t>”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A296FF47-1BEA-144B-9470-53544BB67FDC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7155A-835B-3649-B936-901CBA0F7426}"/>
              </a:ext>
            </a:extLst>
          </p:cNvPr>
          <p:cNvSpPr txBox="1">
            <a:spLocks/>
          </p:cNvSpPr>
          <p:nvPr/>
        </p:nvSpPr>
        <p:spPr>
          <a:xfrm>
            <a:off x="628650" y="5369159"/>
            <a:ext cx="3585494" cy="39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Font typeface="Arial"/>
              <a:buNone/>
            </a:pPr>
            <a:r>
              <a:rPr lang="en-US" sz="1400" dirty="0"/>
              <a:t>(Alliance to Reclaim Our Schools, 2018, p. 6)</a:t>
            </a:r>
          </a:p>
        </p:txBody>
      </p:sp>
    </p:spTree>
    <p:extLst>
      <p:ext uri="{BB962C8B-B14F-4D97-AF65-F5344CB8AC3E}">
        <p14:creationId xmlns:p14="http://schemas.microsoft.com/office/powerpoint/2010/main" val="35755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93CA3FB5-DB2D-3244-8427-4159C735206E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8D9E924-2BA1-2E43-9CBF-2BD5EC4FA909}"/>
              </a:ext>
            </a:extLst>
          </p:cNvPr>
          <p:cNvSpPr txBox="1">
            <a:spLocks/>
          </p:cNvSpPr>
          <p:nvPr/>
        </p:nvSpPr>
        <p:spPr>
          <a:xfrm>
            <a:off x="628650" y="2462434"/>
            <a:ext cx="7886700" cy="104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dirty="0"/>
              <a:t>Between 2005 and 2017, the federal government </a:t>
            </a:r>
            <a:r>
              <a:rPr lang="en-US" b="1" dirty="0">
                <a:solidFill>
                  <a:srgbClr val="FF0000"/>
                </a:solidFill>
              </a:rPr>
              <a:t>shortchanged Kentucky $10.2 billion in Title I and IDEA </a:t>
            </a:r>
            <a:r>
              <a:rPr lang="en-US" sz="1400" dirty="0"/>
              <a:t>(Alliance to Reclaim Our Schools, 2018, pp. 18-20).</a:t>
            </a:r>
          </a:p>
        </p:txBody>
      </p:sp>
    </p:spTree>
    <p:extLst>
      <p:ext uri="{BB962C8B-B14F-4D97-AF65-F5344CB8AC3E}">
        <p14:creationId xmlns:p14="http://schemas.microsoft.com/office/powerpoint/2010/main" val="164166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7537A-8FF6-E84E-A017-D23B68FB2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99827"/>
            <a:ext cx="7886700" cy="1721315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State </a:t>
            </a:r>
            <a:r>
              <a:rPr lang="en-US" b="1" dirty="0">
                <a:solidFill>
                  <a:srgbClr val="FF0000"/>
                </a:solidFill>
              </a:rPr>
              <a:t>statute requires </a:t>
            </a:r>
            <a:r>
              <a:rPr lang="en-US" dirty="0"/>
              <a:t>that Kentucky fund transportation at </a:t>
            </a:r>
            <a:r>
              <a:rPr lang="en-US" b="1" dirty="0">
                <a:solidFill>
                  <a:srgbClr val="FF0000"/>
                </a:solidFill>
              </a:rPr>
              <a:t>100%</a:t>
            </a:r>
            <a:r>
              <a:rPr lang="en-US" sz="1400" dirty="0"/>
              <a:t> </a:t>
            </a:r>
            <a:r>
              <a:rPr lang="en-US" dirty="0"/>
              <a:t>.</a:t>
            </a:r>
            <a:endParaRPr lang="en-US" dirty="0">
              <a:solidFill>
                <a:srgbClr val="FF0000"/>
              </a:solidFill>
            </a:endParaRPr>
          </a:p>
          <a:p>
            <a:pPr marL="9525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95250" indent="0">
              <a:buNone/>
            </a:pPr>
            <a:r>
              <a:rPr lang="en-US" dirty="0"/>
              <a:t>The 2018 state budget </a:t>
            </a:r>
            <a:r>
              <a:rPr lang="en-US" b="1" dirty="0">
                <a:solidFill>
                  <a:srgbClr val="FF0000"/>
                </a:solidFill>
              </a:rPr>
              <a:t>only funded transportation at 60% </a:t>
            </a:r>
            <a:r>
              <a:rPr lang="en-US" dirty="0"/>
              <a:t>(later adjusted to 66% due to funds transfer).</a:t>
            </a:r>
            <a:endParaRPr lang="en-US" sz="1400" dirty="0"/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54CF5B90-A390-2F4F-A886-D4C70F164CC5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7E8776-AE04-C949-8457-25C8676FA0AD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394335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Center for Economic Policy, 2020, p. 4)</a:t>
            </a:r>
          </a:p>
        </p:txBody>
      </p:sp>
    </p:spTree>
    <p:extLst>
      <p:ext uri="{BB962C8B-B14F-4D97-AF65-F5344CB8AC3E}">
        <p14:creationId xmlns:p14="http://schemas.microsoft.com/office/powerpoint/2010/main" val="404350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54CF5B90-A390-2F4F-A886-D4C70F164CC5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AD842B-8140-E943-95C4-5E88990D3CE7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3645638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(Spalding, 2019, fig. 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7DDF4-C594-C344-A184-4AE54F959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16436"/>
            <a:ext cx="8159938" cy="48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855566A3-479E-6B49-8787-0112B6D1117D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9EE866B-2C3C-C64D-A7ED-1BA40521C005}"/>
              </a:ext>
            </a:extLst>
          </p:cNvPr>
          <p:cNvSpPr txBox="1">
            <a:spLocks/>
          </p:cNvSpPr>
          <p:nvPr/>
        </p:nvSpPr>
        <p:spPr>
          <a:xfrm>
            <a:off x="437264" y="5793636"/>
            <a:ext cx="3975247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Center for Economic Policy, 2020, p. 43)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7BB3FE-B3B4-5A46-8DE2-F1C533A48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48461"/>
            <a:ext cx="7886700" cy="45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7C7299F4-6485-314F-A860-2F48D533BE61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AB746CC-DAE3-CC42-BC2A-B8FD7C319E31}"/>
              </a:ext>
            </a:extLst>
          </p:cNvPr>
          <p:cNvSpPr txBox="1">
            <a:spLocks/>
          </p:cNvSpPr>
          <p:nvPr/>
        </p:nvSpPr>
        <p:spPr>
          <a:xfrm>
            <a:off x="426632" y="5922305"/>
            <a:ext cx="3975247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Center for Economic Policy, 2020, p. 39)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1C007B9-989A-5D4A-AB7D-986569318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31" y="648460"/>
            <a:ext cx="8119645" cy="50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7C7299F4-6485-314F-A860-2F48D533BE61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pic>
        <p:nvPicPr>
          <p:cNvPr id="7" name="Picture 6" descr="A picture containing fence&#10;&#10;Description automatically generated">
            <a:extLst>
              <a:ext uri="{FF2B5EF4-FFF2-40B4-BE49-F238E27FC236}">
                <a16:creationId xmlns:a16="http://schemas.microsoft.com/office/drawing/2014/main" id="{79C146C9-BBE7-AC48-ACC7-2C530FDB9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317" y="1520699"/>
            <a:ext cx="6883157" cy="448070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9C80F9-BB63-7448-9F33-935AAB5A28CC}"/>
              </a:ext>
            </a:extLst>
          </p:cNvPr>
          <p:cNvSpPr txBox="1">
            <a:spLocks/>
          </p:cNvSpPr>
          <p:nvPr/>
        </p:nvSpPr>
        <p:spPr>
          <a:xfrm>
            <a:off x="314325" y="5990405"/>
            <a:ext cx="3975247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(Bailey, 2020, para. 3, fig. 1)</a:t>
            </a:r>
          </a:p>
        </p:txBody>
      </p:sp>
      <p:sp>
        <p:nvSpPr>
          <p:cNvPr id="8" name="Google Shape;129;p14">
            <a:extLst>
              <a:ext uri="{FF2B5EF4-FFF2-40B4-BE49-F238E27FC236}">
                <a16:creationId xmlns:a16="http://schemas.microsoft.com/office/drawing/2014/main" id="{946957F5-7D56-3F42-8805-58585D2E52DC}"/>
              </a:ext>
            </a:extLst>
          </p:cNvPr>
          <p:cNvSpPr txBox="1">
            <a:spLocks/>
          </p:cNvSpPr>
          <p:nvPr/>
        </p:nvSpPr>
        <p:spPr>
          <a:xfrm>
            <a:off x="754546" y="856599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160"/>
            </a:pPr>
            <a:r>
              <a:rPr lang="en-US" sz="2100" dirty="0"/>
              <a:t>The growth estimate for the next two years is the </a:t>
            </a:r>
            <a:r>
              <a:rPr lang="en-US" sz="2100" b="1" dirty="0">
                <a:solidFill>
                  <a:srgbClr val="FF0000"/>
                </a:solidFill>
              </a:rPr>
              <a:t>weakest on record</a:t>
            </a:r>
            <a:r>
              <a:rPr lang="en-US" sz="2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0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45FDE-DB7D-D746-A3EC-5B66DAAC4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75261"/>
            <a:ext cx="7886700" cy="2217139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“Additional funding appears to </a:t>
            </a:r>
            <a:r>
              <a:rPr lang="en-US" b="1" dirty="0">
                <a:solidFill>
                  <a:srgbClr val="FF0000"/>
                </a:solidFill>
              </a:rPr>
              <a:t>matter more for … students from low-income families</a:t>
            </a:r>
            <a:r>
              <a:rPr lang="en-US" dirty="0"/>
              <a:t>” </a:t>
            </a:r>
            <a:r>
              <a:rPr lang="en-US" sz="1400" dirty="0"/>
              <a:t>(Learning Policy Institute, 2017, p. 1).</a:t>
            </a:r>
            <a:r>
              <a:rPr lang="en-US" dirty="0"/>
              <a:t> 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“There is strong evidence of a </a:t>
            </a:r>
            <a:r>
              <a:rPr lang="en-US" b="1" dirty="0">
                <a:solidFill>
                  <a:srgbClr val="FF0000"/>
                </a:solidFill>
              </a:rPr>
              <a:t>causal effect </a:t>
            </a:r>
            <a:r>
              <a:rPr lang="en-US" dirty="0"/>
              <a:t>of school spending on outcomes for children from poor families” </a:t>
            </a:r>
            <a:r>
              <a:rPr lang="en-US" sz="1400" dirty="0"/>
              <a:t>(National Bureau of Economic Research, 2014, p. 38).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8B39F8D1-469D-F544-BEA8-93BFD9C5FB7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5235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7C7299F4-6485-314F-A860-2F48D533BE61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6664801-EE3C-5D4C-9E2C-B5743A9D4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36361"/>
            <a:ext cx="8010646" cy="1293647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“The situation may be so dire that without tax reform to generate additional state tax revenues, </a:t>
            </a:r>
            <a:r>
              <a:rPr lang="en-US" b="1" dirty="0">
                <a:solidFill>
                  <a:srgbClr val="FF0000"/>
                </a:solidFill>
              </a:rPr>
              <a:t>we will likely face substantial cuts to base SEEK funding and all other education programs</a:t>
            </a:r>
            <a:r>
              <a:rPr lang="en-US" dirty="0"/>
              <a:t>.”</a:t>
            </a:r>
            <a:endParaRPr lang="en-US" sz="14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7F74E17-0378-344D-9169-0CB5B8A87787}"/>
              </a:ext>
            </a:extLst>
          </p:cNvPr>
          <p:cNvSpPr txBox="1">
            <a:spLocks/>
          </p:cNvSpPr>
          <p:nvPr/>
        </p:nvSpPr>
        <p:spPr>
          <a:xfrm>
            <a:off x="628650" y="5934497"/>
            <a:ext cx="452332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Schools Boards Association,, 2017, paras. 7-8)</a:t>
            </a:r>
          </a:p>
        </p:txBody>
      </p:sp>
    </p:spTree>
    <p:extLst>
      <p:ext uri="{BB962C8B-B14F-4D97-AF65-F5344CB8AC3E}">
        <p14:creationId xmlns:p14="http://schemas.microsoft.com/office/powerpoint/2010/main" val="35814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>
            <a:spLocks noGrp="1"/>
          </p:cNvSpPr>
          <p:nvPr>
            <p:ph type="title"/>
          </p:nvPr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60"/>
              <a:buFont typeface="Calibri"/>
              <a:buNone/>
            </a:pPr>
            <a:r>
              <a:rPr lang="en-US" sz="2400" b="1" dirty="0"/>
              <a:t>REVENUE TRENDS</a:t>
            </a:r>
            <a:endParaRPr sz="2400" b="1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42FDB5-8C92-5F4A-94EA-D0556757758A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3645638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(Center on Budget and Policy Priorities, 2017)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62DDF5-11DB-624F-A025-FFD8B7997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91272"/>
            <a:ext cx="73152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7C7299F4-6485-314F-A860-2F48D533BE61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B0FD6F-1141-ED42-920E-3B92FB891B4D}"/>
              </a:ext>
            </a:extLst>
          </p:cNvPr>
          <p:cNvSpPr txBox="1">
            <a:spLocks/>
          </p:cNvSpPr>
          <p:nvPr/>
        </p:nvSpPr>
        <p:spPr>
          <a:xfrm>
            <a:off x="360426" y="5990405"/>
            <a:ext cx="1980438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(Source: JCPS analysis)</a:t>
            </a:r>
          </a:p>
        </p:txBody>
      </p:sp>
      <p:pic>
        <p:nvPicPr>
          <p:cNvPr id="3" name="Picture 2" descr="A picture containing ready, green, holding, screen&#10;&#10;Description automatically generated">
            <a:extLst>
              <a:ext uri="{FF2B5EF4-FFF2-40B4-BE49-F238E27FC236}">
                <a16:creationId xmlns:a16="http://schemas.microsoft.com/office/drawing/2014/main" id="{0DC8DC90-FE5D-5447-9975-80F78C2A3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846473"/>
            <a:ext cx="6026151" cy="2448874"/>
          </a:xfrm>
          <a:prstGeom prst="rect">
            <a:avLst/>
          </a:prstGeom>
        </p:spPr>
      </p:pic>
      <p:pic>
        <p:nvPicPr>
          <p:cNvPr id="11" name="Picture 10" descr="A picture containing green&#10;&#10;Description automatically generated">
            <a:extLst>
              <a:ext uri="{FF2B5EF4-FFF2-40B4-BE49-F238E27FC236}">
                <a16:creationId xmlns:a16="http://schemas.microsoft.com/office/drawing/2014/main" id="{8944DD7F-ACA7-8942-863A-AAD69B9A5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554673"/>
            <a:ext cx="4978400" cy="24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7C7299F4-6485-314F-A860-2F48D533BE61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REVENUE TRENDS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B0FD6F-1141-ED42-920E-3B92FB891B4D}"/>
              </a:ext>
            </a:extLst>
          </p:cNvPr>
          <p:cNvSpPr txBox="1">
            <a:spLocks/>
          </p:cNvSpPr>
          <p:nvPr/>
        </p:nvSpPr>
        <p:spPr>
          <a:xfrm>
            <a:off x="360426" y="5990405"/>
            <a:ext cx="1980438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(Source: JCPS analysis)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6CB5E0-1A91-FC4C-A303-C4518B785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20850"/>
            <a:ext cx="7882518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2807727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b="1" dirty="0"/>
              <a:t>5. COMPARISONS TO OTHER DISTRICTS</a:t>
            </a:r>
          </a:p>
        </p:txBody>
      </p:sp>
    </p:spTree>
    <p:extLst>
      <p:ext uri="{BB962C8B-B14F-4D97-AF65-F5344CB8AC3E}">
        <p14:creationId xmlns:p14="http://schemas.microsoft.com/office/powerpoint/2010/main" val="1912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94AC3EA-1A60-BA49-A49E-F2C7E2680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225" y="2208437"/>
            <a:ext cx="2386013" cy="1506313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In 2017, Anchorage spent </a:t>
            </a:r>
            <a:r>
              <a:rPr lang="en-US" b="1" dirty="0">
                <a:solidFill>
                  <a:srgbClr val="FF0000"/>
                </a:solidFill>
              </a:rPr>
              <a:t>over $7,000 more </a:t>
            </a:r>
            <a:r>
              <a:rPr lang="en-US" dirty="0"/>
              <a:t>on every student.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097FD42-3600-584C-B69F-5B26E7AFD20F}"/>
              </a:ext>
            </a:extLst>
          </p:cNvPr>
          <p:cNvSpPr txBox="1">
            <a:spLocks/>
          </p:cNvSpPr>
          <p:nvPr/>
        </p:nvSpPr>
        <p:spPr>
          <a:xfrm>
            <a:off x="169864" y="5977706"/>
            <a:ext cx="440213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(Office of Educational Accountability, 2018, pp. 19, 185)</a:t>
            </a:r>
          </a:p>
        </p:txBody>
      </p:sp>
      <p:sp>
        <p:nvSpPr>
          <p:cNvPr id="10" name="Google Shape;129;p14">
            <a:extLst>
              <a:ext uri="{FF2B5EF4-FFF2-40B4-BE49-F238E27FC236}">
                <a16:creationId xmlns:a16="http://schemas.microsoft.com/office/drawing/2014/main" id="{E8907937-E8C2-3A41-8EAC-7C367AF91DB9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423125-56B6-5845-AEAD-A2CC10A7F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608377"/>
            <a:ext cx="5587989" cy="53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2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2B91176-527E-E549-9492-97946837D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9110" y="1690114"/>
            <a:ext cx="1936266" cy="2538985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Anchorage students receive about </a:t>
            </a:r>
            <a:r>
              <a:rPr lang="en-US" b="1" dirty="0">
                <a:solidFill>
                  <a:srgbClr val="FF0000"/>
                </a:solidFill>
              </a:rPr>
              <a:t>the same amount of state funding </a:t>
            </a:r>
            <a:r>
              <a:rPr lang="en-US" dirty="0"/>
              <a:t>as JCPS students.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1A72377-FC31-D84D-944A-2FB8EE754F22}"/>
              </a:ext>
            </a:extLst>
          </p:cNvPr>
          <p:cNvSpPr txBox="1">
            <a:spLocks/>
          </p:cNvSpPr>
          <p:nvPr/>
        </p:nvSpPr>
        <p:spPr>
          <a:xfrm>
            <a:off x="169864" y="5977706"/>
            <a:ext cx="440213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(Office of Educational Accountability, 2018, pp. 19, 185)</a:t>
            </a:r>
          </a:p>
        </p:txBody>
      </p:sp>
      <p:sp>
        <p:nvSpPr>
          <p:cNvPr id="10" name="Google Shape;129;p14">
            <a:extLst>
              <a:ext uri="{FF2B5EF4-FFF2-40B4-BE49-F238E27FC236}">
                <a16:creationId xmlns:a16="http://schemas.microsoft.com/office/drawing/2014/main" id="{A96232AE-67D9-3841-9F02-614578CFF376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EEA2FB-A103-BF45-8F6E-636DD6FD9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946468"/>
            <a:ext cx="5887528" cy="481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2D99C30-AB5B-874B-968B-7D3183C31F33}"/>
              </a:ext>
            </a:extLst>
          </p:cNvPr>
          <p:cNvSpPr txBox="1">
            <a:spLocks/>
          </p:cNvSpPr>
          <p:nvPr/>
        </p:nvSpPr>
        <p:spPr>
          <a:xfrm>
            <a:off x="6824346" y="1846963"/>
            <a:ext cx="2119629" cy="228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dirty="0"/>
              <a:t>Anchorage students receive </a:t>
            </a:r>
            <a:r>
              <a:rPr lang="en-US" b="1" dirty="0">
                <a:solidFill>
                  <a:srgbClr val="FF0000"/>
                </a:solidFill>
              </a:rPr>
              <a:t>over twice as much local funding</a:t>
            </a:r>
            <a:r>
              <a:rPr lang="en-US" dirty="0"/>
              <a:t>, about </a:t>
            </a:r>
            <a:r>
              <a:rPr lang="en-US" b="1" dirty="0">
                <a:solidFill>
                  <a:srgbClr val="FF0000"/>
                </a:solidFill>
              </a:rPr>
              <a:t>$8,500 </a:t>
            </a:r>
            <a:r>
              <a:rPr lang="en-US" dirty="0"/>
              <a:t>more for every student.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1A72377-FC31-D84D-944A-2FB8EE754F22}"/>
              </a:ext>
            </a:extLst>
          </p:cNvPr>
          <p:cNvSpPr txBox="1">
            <a:spLocks/>
          </p:cNvSpPr>
          <p:nvPr/>
        </p:nvSpPr>
        <p:spPr>
          <a:xfrm>
            <a:off x="169864" y="5977706"/>
            <a:ext cx="440213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(Office of Educational Accountability, 2018, pp. 19, 185)</a:t>
            </a:r>
          </a:p>
        </p:txBody>
      </p:sp>
      <p:sp>
        <p:nvSpPr>
          <p:cNvPr id="10" name="Google Shape;129;p14">
            <a:extLst>
              <a:ext uri="{FF2B5EF4-FFF2-40B4-BE49-F238E27FC236}">
                <a16:creationId xmlns:a16="http://schemas.microsoft.com/office/drawing/2014/main" id="{A96232AE-67D9-3841-9F02-614578CFF376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090DDD-2875-3A41-A17A-94A9BFB7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885175"/>
            <a:ext cx="6436902" cy="470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201E095-397B-6C41-90E2-090873AA6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0880" y="4426933"/>
            <a:ext cx="6030720" cy="856267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Anchorage has </a:t>
            </a:r>
            <a:r>
              <a:rPr lang="en-US" b="1" dirty="0">
                <a:solidFill>
                  <a:srgbClr val="FF0000"/>
                </a:solidFill>
              </a:rPr>
              <a:t>no homeless students</a:t>
            </a:r>
            <a:r>
              <a:rPr lang="en-US" dirty="0"/>
              <a:t>, almost </a:t>
            </a:r>
            <a:r>
              <a:rPr lang="en-US" b="1" dirty="0">
                <a:solidFill>
                  <a:srgbClr val="FF0000"/>
                </a:solidFill>
              </a:rPr>
              <a:t>no students in poverty</a:t>
            </a:r>
            <a:r>
              <a:rPr lang="en-US" dirty="0"/>
              <a:t>, and almost</a:t>
            </a:r>
            <a:r>
              <a:rPr lang="en-US" b="1" dirty="0">
                <a:solidFill>
                  <a:srgbClr val="FF0000"/>
                </a:solidFill>
              </a:rPr>
              <a:t> no English learners</a:t>
            </a:r>
            <a:r>
              <a:rPr lang="en-US" dirty="0"/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8E4933-B686-D84C-83B9-8876CB202C46}"/>
              </a:ext>
            </a:extLst>
          </p:cNvPr>
          <p:cNvSpPr txBox="1">
            <a:spLocks/>
          </p:cNvSpPr>
          <p:nvPr/>
        </p:nvSpPr>
        <p:spPr>
          <a:xfrm>
            <a:off x="274116" y="5975196"/>
            <a:ext cx="440213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(Office of Educational Accountability, 2018, pp. 18, 184)</a:t>
            </a:r>
          </a:p>
        </p:txBody>
      </p:sp>
      <p:sp>
        <p:nvSpPr>
          <p:cNvPr id="11" name="Google Shape;129;p14">
            <a:extLst>
              <a:ext uri="{FF2B5EF4-FFF2-40B4-BE49-F238E27FC236}">
                <a16:creationId xmlns:a16="http://schemas.microsoft.com/office/drawing/2014/main" id="{C65386A5-C01A-FF42-AE20-2A228B976872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014892-352E-1D49-A542-CEC39A516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876870"/>
            <a:ext cx="7970689" cy="33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F09FB1-BE09-2348-B5D4-6F815BB87B7D}"/>
              </a:ext>
            </a:extLst>
          </p:cNvPr>
          <p:cNvSpPr txBox="1">
            <a:spLocks/>
          </p:cNvSpPr>
          <p:nvPr/>
        </p:nvSpPr>
        <p:spPr>
          <a:xfrm>
            <a:off x="973330" y="4597170"/>
            <a:ext cx="7197339" cy="813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Font typeface="Arial"/>
              <a:buNone/>
            </a:pPr>
            <a:r>
              <a:rPr lang="en-US" dirty="0"/>
              <a:t>JCPS (right) has over </a:t>
            </a:r>
            <a:r>
              <a:rPr lang="en-US" b="1" dirty="0">
                <a:solidFill>
                  <a:srgbClr val="FF0000"/>
                </a:solidFill>
              </a:rPr>
              <a:t>65,000 low-income</a:t>
            </a:r>
            <a:r>
              <a:rPr lang="en-US" dirty="0"/>
              <a:t> students, almost </a:t>
            </a:r>
            <a:r>
              <a:rPr lang="en-US" b="1" dirty="0">
                <a:solidFill>
                  <a:srgbClr val="FF0000"/>
                </a:solidFill>
              </a:rPr>
              <a:t>7,000 homeless </a:t>
            </a:r>
            <a:r>
              <a:rPr lang="en-US" dirty="0"/>
              <a:t>students, and almost </a:t>
            </a:r>
            <a:r>
              <a:rPr lang="en-US" b="1" dirty="0">
                <a:solidFill>
                  <a:srgbClr val="FF0000"/>
                </a:solidFill>
              </a:rPr>
              <a:t>6,500 English learners</a:t>
            </a:r>
            <a:r>
              <a:rPr lang="en-US" dirty="0"/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8E4933-B686-D84C-83B9-8876CB202C46}"/>
              </a:ext>
            </a:extLst>
          </p:cNvPr>
          <p:cNvSpPr txBox="1">
            <a:spLocks/>
          </p:cNvSpPr>
          <p:nvPr/>
        </p:nvSpPr>
        <p:spPr>
          <a:xfrm>
            <a:off x="274116" y="5975196"/>
            <a:ext cx="440213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(Office of Educational Accountability, 2018, pp. 18, 184)</a:t>
            </a:r>
          </a:p>
        </p:txBody>
      </p:sp>
      <p:sp>
        <p:nvSpPr>
          <p:cNvPr id="11" name="Google Shape;129;p14">
            <a:extLst>
              <a:ext uri="{FF2B5EF4-FFF2-40B4-BE49-F238E27FC236}">
                <a16:creationId xmlns:a16="http://schemas.microsoft.com/office/drawing/2014/main" id="{C65386A5-C01A-FF42-AE20-2A228B976872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774D9D-6691-B74F-9180-D402AAC54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15" y="897216"/>
            <a:ext cx="7925674" cy="33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45FDE-DB7D-D746-A3EC-5B66DAAC4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15682"/>
            <a:ext cx="7886700" cy="2231286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“As </a:t>
            </a:r>
            <a:r>
              <a:rPr lang="en-US" b="1" dirty="0">
                <a:solidFill>
                  <a:srgbClr val="FF0000"/>
                </a:solidFill>
              </a:rPr>
              <a:t>concentrated poverty </a:t>
            </a:r>
            <a:r>
              <a:rPr lang="en-US" dirty="0"/>
              <a:t>increases, the </a:t>
            </a:r>
            <a:r>
              <a:rPr lang="en-US" b="1" dirty="0">
                <a:solidFill>
                  <a:srgbClr val="FF0000"/>
                </a:solidFill>
              </a:rPr>
              <a:t>costs </a:t>
            </a:r>
            <a:r>
              <a:rPr lang="en-US" dirty="0"/>
              <a:t>of achieving any given level of outcomes </a:t>
            </a:r>
            <a:r>
              <a:rPr lang="en-US" b="1" dirty="0">
                <a:solidFill>
                  <a:srgbClr val="FF0000"/>
                </a:solidFill>
              </a:rPr>
              <a:t>increase significantly</a:t>
            </a:r>
            <a:r>
              <a:rPr lang="en-US" dirty="0"/>
              <a:t>” </a:t>
            </a:r>
            <a:r>
              <a:rPr lang="en-US" sz="1400" dirty="0"/>
              <a:t>(Learning Policy Institute, 2017, p. 10).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“On average, </a:t>
            </a:r>
            <a:r>
              <a:rPr lang="en-US" b="1" dirty="0">
                <a:solidFill>
                  <a:srgbClr val="FF0000"/>
                </a:solidFill>
              </a:rPr>
              <a:t>the cost of educating a child with disabilities is twice the cost </a:t>
            </a:r>
            <a:r>
              <a:rPr lang="en-US" dirty="0"/>
              <a:t>of educating a non-disabled student” </a:t>
            </a:r>
            <a:r>
              <a:rPr lang="en-US" sz="1400" dirty="0"/>
              <a:t>(Alliance to Reclaim Our Schools, 2018, p. 5).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8B39F8D1-469D-F544-BEA8-93BFD9C5FB73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16407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D8ED2-06FD-AA4A-95E9-804472F46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331596"/>
            <a:ext cx="8737600" cy="9271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B21B93F-CA17-4F43-8145-15F7EFD8C3B7}"/>
              </a:ext>
            </a:extLst>
          </p:cNvPr>
          <p:cNvSpPr txBox="1">
            <a:spLocks/>
          </p:cNvSpPr>
          <p:nvPr/>
        </p:nvSpPr>
        <p:spPr>
          <a:xfrm>
            <a:off x="169864" y="5977706"/>
            <a:ext cx="440213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Center for Economic Policy, 2019, slide 65)</a:t>
            </a:r>
          </a:p>
        </p:txBody>
      </p:sp>
      <p:sp>
        <p:nvSpPr>
          <p:cNvPr id="8" name="Google Shape;129;p14">
            <a:extLst>
              <a:ext uri="{FF2B5EF4-FFF2-40B4-BE49-F238E27FC236}">
                <a16:creationId xmlns:a16="http://schemas.microsoft.com/office/drawing/2014/main" id="{D38E7A84-ADA4-584E-98C0-2657AE33D0BF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DC670-246C-8B45-8E73-98631E84E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2355850"/>
            <a:ext cx="87757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7729C6D-6E5F-2244-8B3B-5DA872A13BB7}"/>
              </a:ext>
            </a:extLst>
          </p:cNvPr>
          <p:cNvSpPr txBox="1">
            <a:spLocks/>
          </p:cNvSpPr>
          <p:nvPr/>
        </p:nvSpPr>
        <p:spPr>
          <a:xfrm>
            <a:off x="196768" y="6004242"/>
            <a:ext cx="3570559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Department of Education, 2020)</a:t>
            </a:r>
          </a:p>
        </p:txBody>
      </p:sp>
      <p:sp>
        <p:nvSpPr>
          <p:cNvPr id="5" name="Google Shape;129;p14">
            <a:extLst>
              <a:ext uri="{FF2B5EF4-FFF2-40B4-BE49-F238E27FC236}">
                <a16:creationId xmlns:a16="http://schemas.microsoft.com/office/drawing/2014/main" id="{BD048F7A-EB25-A547-8591-FF4E5AE54737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2209B8-A81E-6E4E-BB0A-DB3B7C36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73" y="624898"/>
            <a:ext cx="6556854" cy="54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8E4933-B686-D84C-83B9-8876CB202C46}"/>
              </a:ext>
            </a:extLst>
          </p:cNvPr>
          <p:cNvSpPr txBox="1">
            <a:spLocks/>
          </p:cNvSpPr>
          <p:nvPr/>
        </p:nvSpPr>
        <p:spPr>
          <a:xfrm>
            <a:off x="274116" y="5975196"/>
            <a:ext cx="440213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(Office of Educational Accountability, 2018, pp. 18, 184)</a:t>
            </a:r>
          </a:p>
        </p:txBody>
      </p:sp>
      <p:sp>
        <p:nvSpPr>
          <p:cNvPr id="11" name="Google Shape;129;p14">
            <a:extLst>
              <a:ext uri="{FF2B5EF4-FFF2-40B4-BE49-F238E27FC236}">
                <a16:creationId xmlns:a16="http://schemas.microsoft.com/office/drawing/2014/main" id="{C65386A5-C01A-FF42-AE20-2A228B976872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A9B546-1AB6-EA42-B895-909A4794F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17" y="1206991"/>
            <a:ext cx="8065332" cy="186866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151118-C7C8-CC4F-B27C-EB976D28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66" y="3917888"/>
            <a:ext cx="8075883" cy="1868665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F82F717-1718-1C41-8F7C-22419A93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6125" y="643189"/>
            <a:ext cx="2028825" cy="563802"/>
          </a:xfrm>
        </p:spPr>
        <p:txBody>
          <a:bodyPr/>
          <a:lstStyle/>
          <a:p>
            <a:pPr marL="95250" indent="0">
              <a:buNone/>
            </a:pPr>
            <a:r>
              <a:rPr lang="en-US" b="1" dirty="0">
                <a:solidFill>
                  <a:srgbClr val="FF0000"/>
                </a:solidFill>
              </a:rPr>
              <a:t>Fayette County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06C8589-4694-C948-BA64-B2276BEC6DA2}"/>
              </a:ext>
            </a:extLst>
          </p:cNvPr>
          <p:cNvSpPr txBox="1">
            <a:spLocks/>
          </p:cNvSpPr>
          <p:nvPr/>
        </p:nvSpPr>
        <p:spPr>
          <a:xfrm>
            <a:off x="3343274" y="3203764"/>
            <a:ext cx="2157414" cy="563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Font typeface="Arial"/>
              <a:buNone/>
            </a:pPr>
            <a:r>
              <a:rPr lang="en-US" b="1" dirty="0">
                <a:solidFill>
                  <a:srgbClr val="FF0000"/>
                </a:solidFill>
              </a:rPr>
              <a:t>Jefferson County</a:t>
            </a:r>
          </a:p>
        </p:txBody>
      </p:sp>
    </p:spTree>
    <p:extLst>
      <p:ext uri="{BB962C8B-B14F-4D97-AF65-F5344CB8AC3E}">
        <p14:creationId xmlns:p14="http://schemas.microsoft.com/office/powerpoint/2010/main" val="137795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122248"/>
            <a:ext cx="7886700" cy="1306752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JCPS has </a:t>
            </a:r>
            <a:r>
              <a:rPr lang="en-US" b="1" dirty="0">
                <a:solidFill>
                  <a:srgbClr val="FF0000"/>
                </a:solidFill>
              </a:rPr>
              <a:t>over one-fifth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all </a:t>
            </a:r>
            <a:r>
              <a:rPr lang="en-US" b="1" dirty="0">
                <a:solidFill>
                  <a:srgbClr val="FF0000"/>
                </a:solidFill>
              </a:rPr>
              <a:t>homeless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students in Kentucky.</a:t>
            </a:r>
          </a:p>
          <a:p>
            <a:pPr marL="9525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95250" indent="0">
              <a:buNone/>
            </a:pPr>
            <a:r>
              <a:rPr lang="en-US" dirty="0"/>
              <a:t>JCPS has </a:t>
            </a:r>
            <a:r>
              <a:rPr lang="en-US" b="1" dirty="0">
                <a:solidFill>
                  <a:srgbClr val="FF0000"/>
                </a:solidFill>
              </a:rPr>
              <a:t>one-third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all </a:t>
            </a:r>
            <a:r>
              <a:rPr lang="en-US" b="1" dirty="0">
                <a:solidFill>
                  <a:srgbClr val="FF0000"/>
                </a:solidFill>
              </a:rPr>
              <a:t>English learners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 Kentucky.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FA7406B-BBD3-2D48-9A12-3BBE949B3FF7}"/>
              </a:ext>
            </a:extLst>
          </p:cNvPr>
          <p:cNvSpPr txBox="1">
            <a:spLocks/>
          </p:cNvSpPr>
          <p:nvPr/>
        </p:nvSpPr>
        <p:spPr>
          <a:xfrm>
            <a:off x="628650" y="5941130"/>
            <a:ext cx="5121464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(Office of Educational Accountability, 2018, pp. 184-186, 360-361)</a:t>
            </a:r>
          </a:p>
        </p:txBody>
      </p:sp>
    </p:spTree>
    <p:extLst>
      <p:ext uri="{BB962C8B-B14F-4D97-AF65-F5344CB8AC3E}">
        <p14:creationId xmlns:p14="http://schemas.microsoft.com/office/powerpoint/2010/main" val="18081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7729C6D-6E5F-2244-8B3B-5DA872A13BB7}"/>
              </a:ext>
            </a:extLst>
          </p:cNvPr>
          <p:cNvSpPr txBox="1">
            <a:spLocks/>
          </p:cNvSpPr>
          <p:nvPr/>
        </p:nvSpPr>
        <p:spPr>
          <a:xfrm>
            <a:off x="196768" y="6004242"/>
            <a:ext cx="3570559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Department of Education, 2020)</a:t>
            </a:r>
          </a:p>
        </p:txBody>
      </p:sp>
      <p:sp>
        <p:nvSpPr>
          <p:cNvPr id="5" name="Google Shape;129;p14">
            <a:extLst>
              <a:ext uri="{FF2B5EF4-FFF2-40B4-BE49-F238E27FC236}">
                <a16:creationId xmlns:a16="http://schemas.microsoft.com/office/drawing/2014/main" id="{BD048F7A-EB25-A547-8591-FF4E5AE54737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2209B8-A81E-6E4E-BB0A-DB3B7C36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73" y="624898"/>
            <a:ext cx="6556854" cy="54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12" name="Picture 11" descr="A large auditorium&#10;&#10;Description automatically generated">
            <a:extLst>
              <a:ext uri="{FF2B5EF4-FFF2-40B4-BE49-F238E27FC236}">
                <a16:creationId xmlns:a16="http://schemas.microsoft.com/office/drawing/2014/main" id="{8ABA63A0-5A3C-554C-8BC0-7539EAA6C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820288"/>
            <a:ext cx="3393886" cy="2545415"/>
          </a:xfrm>
          <a:prstGeom prst="rect">
            <a:avLst/>
          </a:prstGeom>
        </p:spPr>
      </p:pic>
      <p:pic>
        <p:nvPicPr>
          <p:cNvPr id="3" name="Picture 2" descr="A group of people sitting in a library&#10;&#10;Description automatically generated">
            <a:extLst>
              <a:ext uri="{FF2B5EF4-FFF2-40B4-BE49-F238E27FC236}">
                <a16:creationId xmlns:a16="http://schemas.microsoft.com/office/drawing/2014/main" id="{12E10534-1612-EF41-AB31-4099E4E67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403" y="840062"/>
            <a:ext cx="5118947" cy="4189138"/>
          </a:xfrm>
          <a:prstGeom prst="rect">
            <a:avLst/>
          </a:prstGeom>
        </p:spPr>
      </p:pic>
      <p:pic>
        <p:nvPicPr>
          <p:cNvPr id="10" name="Picture 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DBDBF4A-3889-7E4C-9B65-0942B3E03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41" y="661161"/>
            <a:ext cx="3973634" cy="298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D3493865-1D48-BC4D-B0DA-60180597E4A3}"/>
              </a:ext>
            </a:extLst>
          </p:cNvPr>
          <p:cNvSpPr txBox="1">
            <a:spLocks/>
          </p:cNvSpPr>
          <p:nvPr/>
        </p:nvSpPr>
        <p:spPr>
          <a:xfrm>
            <a:off x="628650" y="24472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b="1" dirty="0"/>
              <a:t>6. COMMUNITY BENEFITS</a:t>
            </a:r>
          </a:p>
        </p:txBody>
      </p:sp>
    </p:spTree>
    <p:extLst>
      <p:ext uri="{BB962C8B-B14F-4D97-AF65-F5344CB8AC3E}">
        <p14:creationId xmlns:p14="http://schemas.microsoft.com/office/powerpoint/2010/main" val="32061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COMMUNITY BENEFITS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3F9259-F4C6-6E4D-B7F4-F84356B4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73271"/>
            <a:ext cx="7886700" cy="3082737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“Studies show that the more formal education a person receives, the </a:t>
            </a:r>
            <a:r>
              <a:rPr lang="en-US" b="1" dirty="0">
                <a:solidFill>
                  <a:srgbClr val="FF0000"/>
                </a:solidFill>
              </a:rPr>
              <a:t>less likely he or she is to engage in crime</a:t>
            </a:r>
            <a:r>
              <a:rPr lang="en-US" dirty="0"/>
              <a:t>, especially violent crime.”</a:t>
            </a:r>
            <a:endParaRPr lang="en-US" sz="1400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“Studies provide compelling evidence that educational programs play a </a:t>
            </a:r>
            <a:r>
              <a:rPr lang="en-US" b="1" i="1" dirty="0">
                <a:solidFill>
                  <a:srgbClr val="FF0000"/>
                </a:solidFill>
              </a:rPr>
              <a:t>causal </a:t>
            </a:r>
            <a:r>
              <a:rPr lang="en-US" b="1" dirty="0">
                <a:solidFill>
                  <a:srgbClr val="FF0000"/>
                </a:solidFill>
              </a:rPr>
              <a:t>role </a:t>
            </a:r>
            <a:r>
              <a:rPr lang="en-US" dirty="0"/>
              <a:t>in the reduction of crime.”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“The </a:t>
            </a:r>
            <a:r>
              <a:rPr lang="en-US" b="1" dirty="0">
                <a:solidFill>
                  <a:srgbClr val="FF0000"/>
                </a:solidFill>
              </a:rPr>
              <a:t>greatest impacts of graduation are associated with [reduced arrests for] murder</a:t>
            </a:r>
            <a:r>
              <a:rPr lang="en-US" dirty="0"/>
              <a:t>, assault, and motor vehicle theft.”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58D98E1-F8C4-0140-89FA-53C82E05CB5F}"/>
              </a:ext>
            </a:extLst>
          </p:cNvPr>
          <p:cNvSpPr txBox="1">
            <a:spLocks/>
          </p:cNvSpPr>
          <p:nvPr/>
        </p:nvSpPr>
        <p:spPr>
          <a:xfrm>
            <a:off x="426632" y="5922305"/>
            <a:ext cx="3975247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(Education Law Center, 2011, pp. 14-15)</a:t>
            </a:r>
          </a:p>
        </p:txBody>
      </p:sp>
    </p:spTree>
    <p:extLst>
      <p:ext uri="{BB962C8B-B14F-4D97-AF65-F5344CB8AC3E}">
        <p14:creationId xmlns:p14="http://schemas.microsoft.com/office/powerpoint/2010/main" val="5868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COMMUNITY BENEFITS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3F9259-F4C6-6E4D-B7F4-F84356B4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38685"/>
            <a:ext cx="7886700" cy="2260600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“The public bears a huge financial burden from crime. … The National Institute of Justice estimates that these </a:t>
            </a:r>
            <a:r>
              <a:rPr lang="en-US" b="1" dirty="0">
                <a:solidFill>
                  <a:srgbClr val="FF0000"/>
                </a:solidFill>
              </a:rPr>
              <a:t>costs total $450 billion annually</a:t>
            </a:r>
            <a:r>
              <a:rPr lang="en-US" dirty="0"/>
              <a:t>” </a:t>
            </a:r>
            <a:r>
              <a:rPr lang="en-US" sz="1400" dirty="0"/>
              <a:t>(Education Law Center, 2011, p. 13).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“The nation currently spends on average </a:t>
            </a:r>
            <a:r>
              <a:rPr lang="en-US" b="1" dirty="0">
                <a:solidFill>
                  <a:srgbClr val="FF0000"/>
                </a:solidFill>
              </a:rPr>
              <a:t>over $13,000 more annually per inmate </a:t>
            </a:r>
            <a:r>
              <a:rPr lang="en-US" dirty="0"/>
              <a:t>then per student”</a:t>
            </a:r>
            <a:r>
              <a:rPr lang="en-US" sz="1400" dirty="0"/>
              <a:t> (Education Law Center, 2011, p. 16).</a:t>
            </a:r>
          </a:p>
        </p:txBody>
      </p:sp>
    </p:spTree>
    <p:extLst>
      <p:ext uri="{BB962C8B-B14F-4D97-AF65-F5344CB8AC3E}">
        <p14:creationId xmlns:p14="http://schemas.microsoft.com/office/powerpoint/2010/main" val="41590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COMMUNITY BENEFITS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3F9259-F4C6-6E4D-B7F4-F84356B4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07627"/>
            <a:ext cx="7886700" cy="1715948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“Children with incarcerated parents </a:t>
            </a:r>
            <a:r>
              <a:rPr lang="en-US" b="1" dirty="0">
                <a:solidFill>
                  <a:srgbClr val="FF0000"/>
                </a:solidFill>
              </a:rPr>
              <a:t>struggle more in school</a:t>
            </a:r>
            <a:r>
              <a:rPr lang="en-US" dirty="0"/>
              <a:t>.”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“Kentucky has </a:t>
            </a:r>
            <a:r>
              <a:rPr lang="en-US" b="1" dirty="0">
                <a:solidFill>
                  <a:srgbClr val="FF0000"/>
                </a:solidFill>
              </a:rPr>
              <a:t>second largest share of children </a:t>
            </a:r>
            <a:r>
              <a:rPr lang="en-US" dirty="0"/>
              <a:t>with a parent who has been incarcerated.”</a:t>
            </a:r>
            <a:endParaRPr lang="en-US" sz="14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886DF94-7473-E24A-B502-57ECD7C8F316}"/>
              </a:ext>
            </a:extLst>
          </p:cNvPr>
          <p:cNvSpPr txBox="1">
            <a:spLocks/>
          </p:cNvSpPr>
          <p:nvPr/>
        </p:nvSpPr>
        <p:spPr>
          <a:xfrm>
            <a:off x="628650" y="5771272"/>
            <a:ext cx="3943350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Center for Economic Policy, 2020, p. 28)</a:t>
            </a:r>
          </a:p>
        </p:txBody>
      </p:sp>
    </p:spTree>
    <p:extLst>
      <p:ext uri="{BB962C8B-B14F-4D97-AF65-F5344CB8AC3E}">
        <p14:creationId xmlns:p14="http://schemas.microsoft.com/office/powerpoint/2010/main" val="35257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3D0F4-E37B-E74A-95BE-98C3BD587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384267"/>
            <a:ext cx="7886700" cy="1044733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“States with greater overall investment in education … have </a:t>
            </a:r>
            <a:r>
              <a:rPr lang="en-US" b="1" dirty="0">
                <a:solidFill>
                  <a:srgbClr val="FF0000"/>
                </a:solidFill>
              </a:rPr>
              <a:t>higher outcomes for low-income students</a:t>
            </a:r>
            <a:r>
              <a:rPr lang="en-US" dirty="0"/>
              <a:t>” </a:t>
            </a:r>
            <a:r>
              <a:rPr lang="en-US" sz="1400" dirty="0"/>
              <a:t>(Baker and Weber, 2016, p. 24).</a:t>
            </a:r>
          </a:p>
        </p:txBody>
      </p:sp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C0DDF446-D317-1549-9B1B-EF5BB4A8B77C}"/>
              </a:ext>
            </a:extLst>
          </p:cNvPr>
          <p:cNvSpPr txBox="1">
            <a:spLocks/>
          </p:cNvSpPr>
          <p:nvPr/>
        </p:nvSpPr>
        <p:spPr>
          <a:xfrm>
            <a:off x="628650" y="850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DOES MONEY MATTER?</a:t>
            </a:r>
          </a:p>
        </p:txBody>
      </p:sp>
    </p:spTree>
    <p:extLst>
      <p:ext uri="{BB962C8B-B14F-4D97-AF65-F5344CB8AC3E}">
        <p14:creationId xmlns:p14="http://schemas.microsoft.com/office/powerpoint/2010/main" val="12273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COMMUNITY BENEFITS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3F9259-F4C6-6E4D-B7F4-F84356B4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50120"/>
            <a:ext cx="7886700" cy="3291328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“Graduating from high school … </a:t>
            </a:r>
            <a:r>
              <a:rPr lang="en-US" b="1" dirty="0">
                <a:solidFill>
                  <a:srgbClr val="FF0000"/>
                </a:solidFill>
              </a:rPr>
              <a:t>reduces dependence on public health programs</a:t>
            </a:r>
            <a:r>
              <a:rPr lang="en-US" dirty="0"/>
              <a:t> by 60 percent, and </a:t>
            </a:r>
            <a:r>
              <a:rPr lang="en-US" b="1" dirty="0">
                <a:solidFill>
                  <a:srgbClr val="FF0000"/>
                </a:solidFill>
              </a:rPr>
              <a:t>cuts by six times the rate of alcohol abuse</a:t>
            </a:r>
            <a:r>
              <a:rPr lang="en-US" dirty="0"/>
              <a:t>”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(Education Law Center, 2011, p. 3).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“Average annual public health costs are </a:t>
            </a:r>
            <a:r>
              <a:rPr lang="en-US" b="1" dirty="0">
                <a:solidFill>
                  <a:srgbClr val="FF0000"/>
                </a:solidFill>
              </a:rPr>
              <a:t>$2,700 per dropout, $1,000 per high school graduate</a:t>
            </a:r>
            <a:r>
              <a:rPr lang="en-US" dirty="0"/>
              <a:t>” </a:t>
            </a:r>
            <a:r>
              <a:rPr lang="en-US" sz="1400" dirty="0"/>
              <a:t>(Education Law Center, 2011, p. 3).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“Health insurance premiums are </a:t>
            </a:r>
            <a:r>
              <a:rPr lang="en-US" b="1" dirty="0">
                <a:solidFill>
                  <a:srgbClr val="FF0000"/>
                </a:solidFill>
              </a:rPr>
              <a:t>inflated up to 10 percent </a:t>
            </a:r>
            <a:r>
              <a:rPr lang="en-US" dirty="0"/>
              <a:t>just to cover the costs of the uninsured” </a:t>
            </a:r>
            <a:r>
              <a:rPr lang="en-US" sz="1400" dirty="0"/>
              <a:t>(Education Law Center, 2011, p. 21).</a:t>
            </a:r>
          </a:p>
        </p:txBody>
      </p:sp>
    </p:spTree>
    <p:extLst>
      <p:ext uri="{BB962C8B-B14F-4D97-AF65-F5344CB8AC3E}">
        <p14:creationId xmlns:p14="http://schemas.microsoft.com/office/powerpoint/2010/main" val="33034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COMMUNITY BENEFITS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3F9259-F4C6-6E4D-B7F4-F84356B4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87500"/>
            <a:ext cx="7886700" cy="2235200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“Research over many decades has documented </a:t>
            </a:r>
            <a:r>
              <a:rPr lang="en-US" b="1" dirty="0">
                <a:solidFill>
                  <a:srgbClr val="FF0000"/>
                </a:solidFill>
              </a:rPr>
              <a:t>the benefits of education for … economic growth</a:t>
            </a:r>
            <a:r>
              <a:rPr lang="en-US" dirty="0"/>
              <a:t>.”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“The expansion of … education in the United States between 1915 and the late 1950s </a:t>
            </a:r>
            <a:r>
              <a:rPr lang="en-US" b="1" dirty="0">
                <a:solidFill>
                  <a:srgbClr val="FF0000"/>
                </a:solidFill>
              </a:rPr>
              <a:t>explains beyond any other factor ... the economic dominance of the United States </a:t>
            </a:r>
            <a:r>
              <a:rPr lang="en-US" dirty="0"/>
              <a:t>in the 20th century.”</a:t>
            </a:r>
          </a:p>
          <a:p>
            <a:pPr marL="95250" indent="0">
              <a:buNone/>
            </a:pPr>
            <a:endParaRPr lang="en-US" sz="14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03B2C9C-9CF2-7E4D-AC9C-AAFA70279BCF}"/>
              </a:ext>
            </a:extLst>
          </p:cNvPr>
          <p:cNvSpPr txBox="1">
            <a:spLocks/>
          </p:cNvSpPr>
          <p:nvPr/>
        </p:nvSpPr>
        <p:spPr>
          <a:xfrm>
            <a:off x="628650" y="5731688"/>
            <a:ext cx="3187446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(Education Law Center, 2011, p. 10)</a:t>
            </a:r>
          </a:p>
        </p:txBody>
      </p:sp>
    </p:spTree>
    <p:extLst>
      <p:ext uri="{BB962C8B-B14F-4D97-AF65-F5344CB8AC3E}">
        <p14:creationId xmlns:p14="http://schemas.microsoft.com/office/powerpoint/2010/main" val="30224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COMMUNITY BENEFITS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3F9259-F4C6-6E4D-B7F4-F84356B4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15304"/>
            <a:ext cx="7886700" cy="2251054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“Investing in public education is thus </a:t>
            </a:r>
            <a:r>
              <a:rPr lang="en-US" b="1" dirty="0">
                <a:solidFill>
                  <a:srgbClr val="FF0000"/>
                </a:solidFill>
              </a:rPr>
              <a:t>far more cost-effective </a:t>
            </a:r>
            <a:r>
              <a:rPr lang="en-US" dirty="0"/>
              <a:t>… than paying for the social and economic consequences of under-funded, low-quality schools” </a:t>
            </a:r>
            <a:r>
              <a:rPr lang="en-US" sz="1400" dirty="0"/>
              <a:t>(Education Law Center, 2011, p. 3).</a:t>
            </a:r>
          </a:p>
          <a:p>
            <a:pPr marL="95250" indent="0">
              <a:buNone/>
            </a:pPr>
            <a:endParaRPr lang="en-US" sz="1400" dirty="0"/>
          </a:p>
          <a:p>
            <a:pPr marL="95250" indent="0">
              <a:buNone/>
            </a:pPr>
            <a:r>
              <a:rPr lang="en-US" dirty="0"/>
              <a:t>“This internal rate of return is … </a:t>
            </a:r>
            <a:r>
              <a:rPr lang="en-US" b="1" dirty="0">
                <a:solidFill>
                  <a:srgbClr val="FF0000"/>
                </a:solidFill>
              </a:rPr>
              <a:t>larger than long-term returns to stocks</a:t>
            </a:r>
            <a:r>
              <a:rPr lang="en-US" dirty="0"/>
              <a:t>” </a:t>
            </a:r>
            <a:r>
              <a:rPr lang="en-US" sz="1400" dirty="0"/>
              <a:t>(National Bureau of Economic Research, 2015, p. 40).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0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28650" y="24934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b="1" dirty="0"/>
              <a:t>7.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39140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66945"/>
            <a:ext cx="7886700" cy="4965555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Revenue Advisory Task Force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sz="2100" b="1" dirty="0">
                <a:solidFill>
                  <a:srgbClr val="FF0000"/>
                </a:solidFill>
              </a:rPr>
              <a:t>27 members)</a:t>
            </a:r>
          </a:p>
          <a:p>
            <a:pPr lvl="1"/>
            <a:r>
              <a:rPr lang="en-US" sz="2100" dirty="0"/>
              <a:t>8 representatives of community organizations</a:t>
            </a:r>
          </a:p>
          <a:p>
            <a:pPr lvl="1"/>
            <a:r>
              <a:rPr lang="en-US" sz="2100" dirty="0"/>
              <a:t>7 constituents</a:t>
            </a:r>
          </a:p>
          <a:p>
            <a:pPr lvl="1"/>
            <a:r>
              <a:rPr lang="en-US" sz="2100" dirty="0"/>
              <a:t>5 school funding experts</a:t>
            </a:r>
          </a:p>
          <a:p>
            <a:pPr lvl="1"/>
            <a:r>
              <a:rPr lang="en-US" sz="2100" dirty="0"/>
              <a:t>2 teacher representatives</a:t>
            </a:r>
          </a:p>
          <a:p>
            <a:pPr lvl="1"/>
            <a:r>
              <a:rPr lang="en-US" sz="2100" dirty="0"/>
              <a:t>2 state legislators</a:t>
            </a:r>
          </a:p>
          <a:p>
            <a:pPr lvl="1"/>
            <a:r>
              <a:rPr lang="en-US" sz="2100" dirty="0"/>
              <a:t>2 JCPS Board Members</a:t>
            </a:r>
          </a:p>
          <a:p>
            <a:pPr lvl="1"/>
            <a:r>
              <a:rPr lang="en-US" sz="2100" dirty="0"/>
              <a:t>1 business partner</a:t>
            </a:r>
          </a:p>
          <a:p>
            <a:pPr lvl="1"/>
            <a:r>
              <a:rPr lang="en-US" sz="2100" dirty="0"/>
              <a:t>Dr. Pollio attended all meeting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Five 90-minute meetings (Oct 10, Oct 28, Nov 11, Nov 25, Dec 9)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Presented to full JCPS Board of Education two times (Dec 10, Jan 28)</a:t>
            </a:r>
          </a:p>
        </p:txBody>
      </p:sp>
    </p:spTree>
    <p:extLst>
      <p:ext uri="{BB962C8B-B14F-4D97-AF65-F5344CB8AC3E}">
        <p14:creationId xmlns:p14="http://schemas.microsoft.com/office/powerpoint/2010/main" val="9110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7729C6D-6E5F-2244-8B3B-5DA872A13BB7}"/>
              </a:ext>
            </a:extLst>
          </p:cNvPr>
          <p:cNvSpPr txBox="1">
            <a:spLocks/>
          </p:cNvSpPr>
          <p:nvPr/>
        </p:nvSpPr>
        <p:spPr>
          <a:xfrm>
            <a:off x="196768" y="6004242"/>
            <a:ext cx="3570559" cy="43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sz="1400" dirty="0"/>
              <a:t>(Kentucky Department of Education, 2020)</a:t>
            </a:r>
          </a:p>
        </p:txBody>
      </p:sp>
      <p:sp>
        <p:nvSpPr>
          <p:cNvPr id="5" name="Google Shape;129;p14">
            <a:extLst>
              <a:ext uri="{FF2B5EF4-FFF2-40B4-BE49-F238E27FC236}">
                <a16:creationId xmlns:a16="http://schemas.microsoft.com/office/drawing/2014/main" id="{BD048F7A-EB25-A547-8591-FF4E5AE54737}"/>
              </a:ext>
            </a:extLst>
          </p:cNvPr>
          <p:cNvSpPr txBox="1">
            <a:spLocks/>
          </p:cNvSpPr>
          <p:nvPr/>
        </p:nvSpPr>
        <p:spPr>
          <a:xfrm>
            <a:off x="628650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COMPARISONS TO OTHER DISTRICTS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2209B8-A81E-6E4E-BB0A-DB3B7C36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73" y="624898"/>
            <a:ext cx="6556854" cy="54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A3B615-8530-8242-AC72-04DA880C6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68545"/>
            <a:ext cx="7886700" cy="3860655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Our property tax rate is </a:t>
            </a:r>
            <a:r>
              <a:rPr lang="en-US" b="1" dirty="0">
                <a:solidFill>
                  <a:srgbClr val="FF0000"/>
                </a:solidFill>
              </a:rPr>
              <a:t>much lower</a:t>
            </a:r>
            <a:r>
              <a:rPr lang="en-US" b="1" dirty="0"/>
              <a:t> </a:t>
            </a:r>
            <a:r>
              <a:rPr lang="en-US" dirty="0"/>
              <a:t>than comparable districts.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r>
              <a:rPr lang="en-US" dirty="0"/>
              <a:t>We need the </a:t>
            </a:r>
            <a:r>
              <a:rPr lang="en-US" b="1" dirty="0">
                <a:solidFill>
                  <a:srgbClr val="FF0000"/>
                </a:solidFill>
              </a:rPr>
              <a:t>flexibility </a:t>
            </a:r>
            <a:r>
              <a:rPr lang="en-US" dirty="0"/>
              <a:t>of general fund dollars to allocate resources to </a:t>
            </a:r>
            <a:r>
              <a:rPr lang="en-US" b="1" dirty="0">
                <a:solidFill>
                  <a:srgbClr val="FF0000"/>
                </a:solidFill>
              </a:rPr>
              <a:t>equity </a:t>
            </a:r>
            <a:r>
              <a:rPr lang="en-US" dirty="0"/>
              <a:t>and improving student outcomes.</a:t>
            </a:r>
          </a:p>
          <a:p>
            <a:pPr marL="9525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95250" indent="0">
              <a:buNone/>
            </a:pPr>
            <a:r>
              <a:rPr lang="en-US" dirty="0"/>
              <a:t>Facilities tax revenue has </a:t>
            </a:r>
            <a:r>
              <a:rPr lang="en-US" b="1" dirty="0">
                <a:solidFill>
                  <a:srgbClr val="FF0000"/>
                </a:solidFill>
              </a:rPr>
              <a:t>too many strings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attached</a:t>
            </a:r>
            <a:r>
              <a:rPr lang="en-US" dirty="0"/>
              <a:t>. </a:t>
            </a:r>
            <a:r>
              <a:rPr lang="en-US" b="1" dirty="0">
                <a:solidFill>
                  <a:srgbClr val="FF0000"/>
                </a:solidFill>
              </a:rPr>
              <a:t>People </a:t>
            </a:r>
            <a:r>
              <a:rPr lang="en-US" dirty="0"/>
              <a:t>before property.</a:t>
            </a:r>
          </a:p>
          <a:p>
            <a:pPr marL="9525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95250" indent="0">
              <a:buNone/>
            </a:pPr>
            <a:r>
              <a:rPr lang="en-US" dirty="0"/>
              <a:t>We get </a:t>
            </a:r>
            <a:r>
              <a:rPr lang="en-US" b="1" dirty="0">
                <a:solidFill>
                  <a:srgbClr val="FF0000"/>
                </a:solidFill>
              </a:rPr>
              <a:t>benefits</a:t>
            </a:r>
            <a:r>
              <a:rPr lang="en-US" dirty="0"/>
              <a:t> of the facility tax by dedicating a portion to address the </a:t>
            </a:r>
            <a:r>
              <a:rPr lang="en-US" b="1" dirty="0">
                <a:solidFill>
                  <a:srgbClr val="FF0000"/>
                </a:solidFill>
              </a:rPr>
              <a:t>$1 billion of unmet facilities needs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35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pic>
        <p:nvPicPr>
          <p:cNvPr id="9" name="Picture 8" descr="A large empty room&#10;&#10;Description automatically generated">
            <a:extLst>
              <a:ext uri="{FF2B5EF4-FFF2-40B4-BE49-F238E27FC236}">
                <a16:creationId xmlns:a16="http://schemas.microsoft.com/office/drawing/2014/main" id="{35A82600-709A-A94C-9025-82E12EEEC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80" y="790340"/>
            <a:ext cx="5023561" cy="3119051"/>
          </a:xfrm>
          <a:prstGeom prst="rect">
            <a:avLst/>
          </a:prstGeom>
        </p:spPr>
      </p:pic>
      <p:pic>
        <p:nvPicPr>
          <p:cNvPr id="11" name="Picture 10" descr="A group of people in a cage&#10;&#10;Description automatically generated">
            <a:extLst>
              <a:ext uri="{FF2B5EF4-FFF2-40B4-BE49-F238E27FC236}">
                <a16:creationId xmlns:a16="http://schemas.microsoft.com/office/drawing/2014/main" id="{91FF3299-A1C0-D94C-BACE-A17002188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264" y="3074504"/>
            <a:ext cx="2662473" cy="327399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E2834B-FFBA-FC4A-B5C3-3945C1521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800" y="4330931"/>
            <a:ext cx="3355727" cy="1168169"/>
          </a:xfrm>
        </p:spPr>
        <p:txBody>
          <a:bodyPr/>
          <a:lstStyle/>
          <a:p>
            <a:pPr marL="95250" indent="0">
              <a:buNone/>
            </a:pPr>
            <a:r>
              <a:rPr lang="en-US" dirty="0"/>
              <a:t>JCPS has 32 buildings at </a:t>
            </a:r>
            <a:r>
              <a:rPr lang="en-US" b="1" dirty="0">
                <a:solidFill>
                  <a:srgbClr val="FF0000"/>
                </a:solidFill>
              </a:rPr>
              <a:t>end of life</a:t>
            </a:r>
            <a:r>
              <a:rPr lang="en-US" dirty="0"/>
              <a:t> at risk for being deemed </a:t>
            </a:r>
            <a:r>
              <a:rPr lang="en-US" b="1" dirty="0">
                <a:solidFill>
                  <a:srgbClr val="FF0000"/>
                </a:solidFill>
              </a:rPr>
              <a:t>unfit</a:t>
            </a:r>
            <a:r>
              <a:rPr lang="en-US" dirty="0"/>
              <a:t> for students.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380703-2F30-C549-9041-0D404BFA65E1}"/>
              </a:ext>
            </a:extLst>
          </p:cNvPr>
          <p:cNvSpPr txBox="1">
            <a:spLocks/>
          </p:cNvSpPr>
          <p:nvPr/>
        </p:nvSpPr>
        <p:spPr>
          <a:xfrm>
            <a:off x="5735518" y="1265783"/>
            <a:ext cx="2570282" cy="120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None/>
            </a:pPr>
            <a:r>
              <a:rPr lang="en-US" dirty="0"/>
              <a:t>“Newest” JCPS high school built in 1968</a:t>
            </a:r>
            <a:r>
              <a:rPr lang="en-US"/>
              <a:t>, over </a:t>
            </a:r>
            <a:r>
              <a:rPr lang="en-US" b="1">
                <a:solidFill>
                  <a:srgbClr val="FF0000"/>
                </a:solidFill>
              </a:rPr>
              <a:t>50 </a:t>
            </a:r>
            <a:r>
              <a:rPr lang="en-US" b="1" dirty="0">
                <a:solidFill>
                  <a:srgbClr val="FF0000"/>
                </a:solidFill>
              </a:rPr>
              <a:t>years ago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15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pic>
        <p:nvPicPr>
          <p:cNvPr id="3" name="Picture 2" descr="A person in a green room&#10;&#10;Description automatically generated">
            <a:extLst>
              <a:ext uri="{FF2B5EF4-FFF2-40B4-BE49-F238E27FC236}">
                <a16:creationId xmlns:a16="http://schemas.microsoft.com/office/drawing/2014/main" id="{CD6A0AC4-5008-CA4C-8558-F98F5F111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83" y="656782"/>
            <a:ext cx="3862736" cy="2645974"/>
          </a:xfrm>
          <a:prstGeom prst="rect">
            <a:avLst/>
          </a:prstGeom>
        </p:spPr>
      </p:pic>
      <p:pic>
        <p:nvPicPr>
          <p:cNvPr id="15" name="Picture 14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id="{28B9FBFA-C0FD-A44A-ABFE-A3ED1D708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930" y="3441022"/>
            <a:ext cx="4077078" cy="29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14">
            <a:extLst>
              <a:ext uri="{FF2B5EF4-FFF2-40B4-BE49-F238E27FC236}">
                <a16:creationId xmlns:a16="http://schemas.microsoft.com/office/drawing/2014/main" id="{EBCE6C3C-D3D4-DD4D-8E3A-DA1BDC44D6D4}"/>
              </a:ext>
            </a:extLst>
          </p:cNvPr>
          <p:cNvSpPr txBox="1">
            <a:spLocks/>
          </p:cNvSpPr>
          <p:nvPr/>
        </p:nvSpPr>
        <p:spPr>
          <a:xfrm>
            <a:off x="639283" y="97761"/>
            <a:ext cx="78867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160"/>
            </a:pPr>
            <a:r>
              <a:rPr lang="en-US" sz="2400" b="1" dirty="0"/>
              <a:t>RECOMMENDATION</a:t>
            </a:r>
          </a:p>
        </p:txBody>
      </p:sp>
      <p:pic>
        <p:nvPicPr>
          <p:cNvPr id="8" name="Picture 7" descr="A building that has a sign on the side of a road&#10;&#10;Description automatically generated">
            <a:extLst>
              <a:ext uri="{FF2B5EF4-FFF2-40B4-BE49-F238E27FC236}">
                <a16:creationId xmlns:a16="http://schemas.microsoft.com/office/drawing/2014/main" id="{C76C813B-C009-4B44-B1CF-6232CACC5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84" y="676272"/>
            <a:ext cx="5194779" cy="2752727"/>
          </a:xfrm>
          <a:prstGeom prst="rect">
            <a:avLst/>
          </a:prstGeom>
        </p:spPr>
      </p:pic>
      <p:pic>
        <p:nvPicPr>
          <p:cNvPr id="10" name="Picture 9" descr="An empty road in front of a building&#10;&#10;Description automatically generated">
            <a:extLst>
              <a:ext uri="{FF2B5EF4-FFF2-40B4-BE49-F238E27FC236}">
                <a16:creationId xmlns:a16="http://schemas.microsoft.com/office/drawing/2014/main" id="{FA1B31F6-896C-6A46-A40A-3FE943D80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913" y="3620323"/>
            <a:ext cx="5029419" cy="267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28825</TotalTime>
  <Words>4969</Words>
  <Application>Microsoft Macintosh PowerPoint</Application>
  <PresentationFormat>On-screen Show (4:3)</PresentationFormat>
  <Paragraphs>458</Paragraphs>
  <Slides>116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19" baseType="lpstr">
      <vt:lpstr>Arial</vt:lpstr>
      <vt:lpstr>Calibri</vt:lpstr>
      <vt:lpstr>Office Theme</vt:lpstr>
      <vt:lpstr>JEFFERSON COUNTY PUBLIC SCHOOLS  INVESTING IN OUR STUDENTS  Presentation to JCTA Professional Representatives  May 18, 2020 </vt:lpstr>
      <vt:lpstr>1. DOES MONEY MATTER?  2. HOW DOES MONEY MATTER?  3. CHALLENGES  4. REVENUE TRENDS  5. COMPARISONS TO OTHER DISTRICTS  6. COMMUNITY BENEFITS  7. RECOMMENDATION  8. DISCUSSION</vt:lpstr>
      <vt:lpstr>1. DOES MONEY MATTER?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HOW DOES MONEY MATTER?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REVENUE TRENDS</vt:lpstr>
      <vt:lpstr>REVENUE TRENDS</vt:lpstr>
      <vt:lpstr>REVENUE 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REVENUE 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JEFFERSON COUNTY PUBLIC SCHOOLS  Revenue Advisory Task Force Update  December 10, 2019</dc:title>
  <dc:creator>Hardin, Cordelia</dc:creator>
  <cp:lastModifiedBy>Kolb, Christopher</cp:lastModifiedBy>
  <cp:revision>358</cp:revision>
  <cp:lastPrinted>2019-12-10T14:22:59Z</cp:lastPrinted>
  <dcterms:modified xsi:type="dcterms:W3CDTF">2020-05-18T19:42:02Z</dcterms:modified>
</cp:coreProperties>
</file>